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Quattrocento Bold" panose="02020802030000000404" pitchFamily="18" charset="0"/>
      <p:regular r:id="rId13"/>
      <p:bold r:id="rId14"/>
    </p:embeddedFont>
    <p:embeddedFont>
      <p:font typeface="Status-quo" panose="02000503000000000000" pitchFamily="2" charset="-79"/>
      <p:regular r:id="rId15"/>
    </p:embeddedFont>
    <p:embeddedFont>
      <p:font typeface="Status-quo Semi-Bold" panose="02000503000000000000" pitchFamily="2" charset="-79"/>
      <p:regular r:id="rId16"/>
      <p:bold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554"/>
    <a:srgbClr val="8D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58" autoAdjust="0"/>
  </p:normalViewPr>
  <p:slideViewPr>
    <p:cSldViewPr>
      <p:cViewPr varScale="1">
        <p:scale>
          <a:sx n="80" d="100"/>
          <a:sy n="80" d="100"/>
        </p:scale>
        <p:origin x="824"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26.07.2024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7/26/24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9.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7.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1.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EB75051-4556-56AF-1CD2-EA7DD90D9564}"/>
              </a:ext>
            </a:extLst>
          </p:cNvPr>
          <p:cNvSpPr/>
          <p:nvPr/>
        </p:nvSpPr>
        <p:spPr>
          <a:xfrm>
            <a:off x="-76200" y="0"/>
            <a:ext cx="14420144" cy="10287000"/>
          </a:xfrm>
          <a:prstGeom prst="rect">
            <a:avLst/>
          </a:prstGeom>
          <a:solidFill>
            <a:srgbClr val="FF55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4"/>
          <p:cNvSpPr/>
          <p:nvPr/>
        </p:nvSpPr>
        <p:spPr>
          <a:xfrm>
            <a:off x="9173051" y="0"/>
            <a:ext cx="8237817" cy="10287000"/>
          </a:xfrm>
          <a:custGeom>
            <a:avLst/>
            <a:gdLst/>
            <a:ahLst/>
            <a:cxnLst/>
            <a:rect l="l" t="t" r="r" b="b"/>
            <a:pathLst>
              <a:path w="8237817" h="10737830">
                <a:moveTo>
                  <a:pt x="0" y="0"/>
                </a:moveTo>
                <a:lnTo>
                  <a:pt x="8237817" y="0"/>
                </a:lnTo>
                <a:lnTo>
                  <a:pt x="8237817" y="10737830"/>
                </a:lnTo>
                <a:lnTo>
                  <a:pt x="0" y="10737830"/>
                </a:lnTo>
                <a:lnTo>
                  <a:pt x="0" y="0"/>
                </a:lnTo>
                <a:close/>
              </a:path>
            </a:pathLst>
          </a:custGeom>
          <a:blipFill>
            <a:blip r:embed="rId2"/>
            <a:stretch>
              <a:fillRect t="-8951" b="-30869"/>
            </a:stretch>
          </a:blipFill>
        </p:spPr>
        <p:txBody>
          <a:bodyPr/>
          <a:lstStyle/>
          <a:p>
            <a:endParaRPr lang="en-US" dirty="0"/>
          </a:p>
        </p:txBody>
      </p:sp>
      <p:grpSp>
        <p:nvGrpSpPr>
          <p:cNvPr id="5" name="Group 5"/>
          <p:cNvGrpSpPr/>
          <p:nvPr/>
        </p:nvGrpSpPr>
        <p:grpSpPr>
          <a:xfrm>
            <a:off x="10057941" y="6684768"/>
            <a:ext cx="4597220" cy="1638433"/>
            <a:chOff x="0" y="0"/>
            <a:chExt cx="1192628" cy="425048"/>
          </a:xfrm>
        </p:grpSpPr>
        <p:sp>
          <p:nvSpPr>
            <p:cNvPr id="6" name="Freeform 6"/>
            <p:cNvSpPr/>
            <p:nvPr/>
          </p:nvSpPr>
          <p:spPr>
            <a:xfrm>
              <a:off x="0" y="0"/>
              <a:ext cx="1192628" cy="425048"/>
            </a:xfrm>
            <a:custGeom>
              <a:avLst/>
              <a:gdLst/>
              <a:ahLst/>
              <a:cxnLst/>
              <a:rect l="l" t="t" r="r" b="b"/>
              <a:pathLst>
                <a:path w="1192628" h="425048">
                  <a:moveTo>
                    <a:pt x="0" y="0"/>
                  </a:moveTo>
                  <a:lnTo>
                    <a:pt x="1192628" y="0"/>
                  </a:lnTo>
                  <a:lnTo>
                    <a:pt x="1192628" y="425048"/>
                  </a:lnTo>
                  <a:lnTo>
                    <a:pt x="0" y="425048"/>
                  </a:lnTo>
                  <a:close/>
                </a:path>
              </a:pathLst>
            </a:custGeom>
            <a:solidFill>
              <a:srgbClr val="000000">
                <a:alpha val="0"/>
              </a:srgbClr>
            </a:solidFill>
            <a:ln w="114300" cap="sq">
              <a:solidFill>
                <a:srgbClr val="EE4A46"/>
              </a:solidFill>
              <a:prstDash val="solid"/>
              <a:miter/>
            </a:ln>
          </p:spPr>
          <p:txBody>
            <a:bodyPr/>
            <a:lstStyle/>
            <a:p>
              <a:endParaRPr lang="en-US"/>
            </a:p>
          </p:txBody>
        </p:sp>
        <p:sp>
          <p:nvSpPr>
            <p:cNvPr id="7" name="TextBox 7"/>
            <p:cNvSpPr txBox="1"/>
            <p:nvPr/>
          </p:nvSpPr>
          <p:spPr>
            <a:xfrm>
              <a:off x="0" y="-9525"/>
              <a:ext cx="1192628" cy="434573"/>
            </a:xfrm>
            <a:prstGeom prst="rect">
              <a:avLst/>
            </a:prstGeom>
          </p:spPr>
          <p:txBody>
            <a:bodyPr lIns="50800" tIns="50800" rIns="50800" bIns="50800" rtlCol="0" anchor="ctr"/>
            <a:lstStyle/>
            <a:p>
              <a:pPr algn="ctr">
                <a:lnSpc>
                  <a:spcPts val="2639"/>
                </a:lnSpc>
              </a:pPr>
              <a:endParaRPr/>
            </a:p>
          </p:txBody>
        </p:sp>
      </p:grpSp>
      <p:grpSp>
        <p:nvGrpSpPr>
          <p:cNvPr id="8" name="Group 8"/>
          <p:cNvGrpSpPr/>
          <p:nvPr/>
        </p:nvGrpSpPr>
        <p:grpSpPr>
          <a:xfrm>
            <a:off x="14545660" y="8686737"/>
            <a:ext cx="1988573" cy="1467024"/>
            <a:chOff x="0" y="0"/>
            <a:chExt cx="515883" cy="380581"/>
          </a:xfrm>
        </p:grpSpPr>
        <p:sp>
          <p:nvSpPr>
            <p:cNvPr id="9" name="Freeform 9"/>
            <p:cNvSpPr/>
            <p:nvPr/>
          </p:nvSpPr>
          <p:spPr>
            <a:xfrm>
              <a:off x="0" y="0"/>
              <a:ext cx="515883" cy="380581"/>
            </a:xfrm>
            <a:custGeom>
              <a:avLst/>
              <a:gdLst/>
              <a:ahLst/>
              <a:cxnLst/>
              <a:rect l="l" t="t" r="r" b="b"/>
              <a:pathLst>
                <a:path w="515883" h="380581">
                  <a:moveTo>
                    <a:pt x="0" y="0"/>
                  </a:moveTo>
                  <a:lnTo>
                    <a:pt x="515883" y="0"/>
                  </a:lnTo>
                  <a:lnTo>
                    <a:pt x="515883" y="380581"/>
                  </a:lnTo>
                  <a:lnTo>
                    <a:pt x="0" y="380581"/>
                  </a:lnTo>
                  <a:close/>
                </a:path>
              </a:pathLst>
            </a:custGeom>
            <a:solidFill>
              <a:srgbClr val="000000">
                <a:alpha val="0"/>
              </a:srgbClr>
            </a:solidFill>
            <a:ln w="114300" cap="sq">
              <a:solidFill>
                <a:srgbClr val="EE4A46"/>
              </a:solidFill>
              <a:prstDash val="solid"/>
              <a:miter/>
            </a:ln>
          </p:spPr>
          <p:txBody>
            <a:bodyPr/>
            <a:lstStyle/>
            <a:p>
              <a:endParaRPr lang="en-US"/>
            </a:p>
          </p:txBody>
        </p:sp>
        <p:sp>
          <p:nvSpPr>
            <p:cNvPr id="10" name="TextBox 10"/>
            <p:cNvSpPr txBox="1"/>
            <p:nvPr/>
          </p:nvSpPr>
          <p:spPr>
            <a:xfrm>
              <a:off x="0" y="-9525"/>
              <a:ext cx="515883" cy="390106"/>
            </a:xfrm>
            <a:prstGeom prst="rect">
              <a:avLst/>
            </a:prstGeom>
          </p:spPr>
          <p:txBody>
            <a:bodyPr lIns="50800" tIns="50800" rIns="50800" bIns="50800" rtlCol="0" anchor="ctr"/>
            <a:lstStyle/>
            <a:p>
              <a:pPr algn="ctr">
                <a:lnSpc>
                  <a:spcPts val="2639"/>
                </a:lnSpc>
              </a:pPr>
              <a:endParaRPr/>
            </a:p>
          </p:txBody>
        </p:sp>
      </p:grpSp>
      <p:grpSp>
        <p:nvGrpSpPr>
          <p:cNvPr id="11" name="Group 11"/>
          <p:cNvGrpSpPr/>
          <p:nvPr/>
        </p:nvGrpSpPr>
        <p:grpSpPr>
          <a:xfrm>
            <a:off x="14545660" y="6994627"/>
            <a:ext cx="1988573" cy="1741697"/>
            <a:chOff x="0" y="0"/>
            <a:chExt cx="515883" cy="451837"/>
          </a:xfrm>
        </p:grpSpPr>
        <p:sp>
          <p:nvSpPr>
            <p:cNvPr id="12" name="Freeform 12"/>
            <p:cNvSpPr/>
            <p:nvPr/>
          </p:nvSpPr>
          <p:spPr>
            <a:xfrm>
              <a:off x="0" y="0"/>
              <a:ext cx="515883" cy="451837"/>
            </a:xfrm>
            <a:custGeom>
              <a:avLst/>
              <a:gdLst/>
              <a:ahLst/>
              <a:cxnLst/>
              <a:rect l="l" t="t" r="r" b="b"/>
              <a:pathLst>
                <a:path w="515883" h="451837">
                  <a:moveTo>
                    <a:pt x="0" y="0"/>
                  </a:moveTo>
                  <a:lnTo>
                    <a:pt x="515883" y="0"/>
                  </a:lnTo>
                  <a:lnTo>
                    <a:pt x="515883" y="451837"/>
                  </a:lnTo>
                  <a:lnTo>
                    <a:pt x="0" y="451837"/>
                  </a:lnTo>
                  <a:close/>
                </a:path>
              </a:pathLst>
            </a:custGeom>
            <a:solidFill>
              <a:srgbClr val="000000">
                <a:alpha val="0"/>
              </a:srgbClr>
            </a:solidFill>
            <a:ln w="114300" cap="sq">
              <a:solidFill>
                <a:srgbClr val="EE4A46"/>
              </a:solidFill>
              <a:prstDash val="solid"/>
              <a:miter/>
            </a:ln>
          </p:spPr>
          <p:txBody>
            <a:bodyPr/>
            <a:lstStyle/>
            <a:p>
              <a:endParaRPr lang="en-US"/>
            </a:p>
          </p:txBody>
        </p:sp>
        <p:sp>
          <p:nvSpPr>
            <p:cNvPr id="13" name="TextBox 13"/>
            <p:cNvSpPr txBox="1"/>
            <p:nvPr/>
          </p:nvSpPr>
          <p:spPr>
            <a:xfrm>
              <a:off x="0" y="-9525"/>
              <a:ext cx="515883" cy="461362"/>
            </a:xfrm>
            <a:prstGeom prst="rect">
              <a:avLst/>
            </a:prstGeom>
          </p:spPr>
          <p:txBody>
            <a:bodyPr lIns="50800" tIns="50800" rIns="50800" bIns="50800" rtlCol="0" anchor="ctr"/>
            <a:lstStyle/>
            <a:p>
              <a:pPr algn="ctr">
                <a:lnSpc>
                  <a:spcPts val="2639"/>
                </a:lnSpc>
              </a:pPr>
              <a:endParaRPr/>
            </a:p>
          </p:txBody>
        </p:sp>
      </p:grpSp>
      <p:sp>
        <p:nvSpPr>
          <p:cNvPr id="14" name="Freeform 14"/>
          <p:cNvSpPr/>
          <p:nvPr/>
        </p:nvSpPr>
        <p:spPr>
          <a:xfrm flipH="1">
            <a:off x="8005101" y="5979398"/>
            <a:ext cx="1751469" cy="1807968"/>
          </a:xfrm>
          <a:custGeom>
            <a:avLst/>
            <a:gdLst/>
            <a:ahLst/>
            <a:cxnLst/>
            <a:rect l="l" t="t" r="r" b="b"/>
            <a:pathLst>
              <a:path w="1751469" h="1807968">
                <a:moveTo>
                  <a:pt x="1751469" y="0"/>
                </a:moveTo>
                <a:lnTo>
                  <a:pt x="0" y="0"/>
                </a:lnTo>
                <a:lnTo>
                  <a:pt x="0" y="1807968"/>
                </a:lnTo>
                <a:lnTo>
                  <a:pt x="1751469" y="1807968"/>
                </a:lnTo>
                <a:lnTo>
                  <a:pt x="1751469"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5" name="Freeform 15"/>
          <p:cNvSpPr/>
          <p:nvPr/>
        </p:nvSpPr>
        <p:spPr>
          <a:xfrm>
            <a:off x="16609178" y="8139856"/>
            <a:ext cx="1603380" cy="1655102"/>
          </a:xfrm>
          <a:custGeom>
            <a:avLst/>
            <a:gdLst/>
            <a:ahLst/>
            <a:cxnLst/>
            <a:rect l="l" t="t" r="r" b="b"/>
            <a:pathLst>
              <a:path w="1603380" h="1655102">
                <a:moveTo>
                  <a:pt x="0" y="0"/>
                </a:moveTo>
                <a:lnTo>
                  <a:pt x="1603380" y="0"/>
                </a:lnTo>
                <a:lnTo>
                  <a:pt x="1603380" y="1655102"/>
                </a:lnTo>
                <a:lnTo>
                  <a:pt x="0" y="16551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6" name="Freeform 16"/>
          <p:cNvSpPr/>
          <p:nvPr/>
        </p:nvSpPr>
        <p:spPr>
          <a:xfrm rot="-1597574">
            <a:off x="16551158" y="6097619"/>
            <a:ext cx="1603380" cy="1655102"/>
          </a:xfrm>
          <a:custGeom>
            <a:avLst/>
            <a:gdLst/>
            <a:ahLst/>
            <a:cxnLst/>
            <a:rect l="l" t="t" r="r" b="b"/>
            <a:pathLst>
              <a:path w="1603380" h="1655102">
                <a:moveTo>
                  <a:pt x="0" y="0"/>
                </a:moveTo>
                <a:lnTo>
                  <a:pt x="1603380" y="0"/>
                </a:lnTo>
                <a:lnTo>
                  <a:pt x="1603380" y="1655102"/>
                </a:lnTo>
                <a:lnTo>
                  <a:pt x="0" y="16551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TextBox 17"/>
          <p:cNvSpPr txBox="1"/>
          <p:nvPr/>
        </p:nvSpPr>
        <p:spPr>
          <a:xfrm>
            <a:off x="1275748" y="1499045"/>
            <a:ext cx="7605088" cy="2921965"/>
          </a:xfrm>
          <a:prstGeom prst="rect">
            <a:avLst/>
          </a:prstGeom>
        </p:spPr>
        <p:txBody>
          <a:bodyPr lIns="0" tIns="0" rIns="0" bIns="0" rtlCol="0" anchor="t">
            <a:spAutoFit/>
          </a:bodyPr>
          <a:lstStyle/>
          <a:p>
            <a:pPr marL="0" lvl="0" indent="0" algn="l">
              <a:lnSpc>
                <a:spcPts val="11519"/>
              </a:lnSpc>
              <a:spcBef>
                <a:spcPct val="0"/>
              </a:spcBef>
            </a:pPr>
            <a:r>
              <a:rPr lang="en-US" sz="9600">
                <a:solidFill>
                  <a:srgbClr val="FFFFFF"/>
                </a:solidFill>
                <a:latin typeface="Quattrocento Bold"/>
                <a:ea typeface="Quattrocento Bold"/>
                <a:cs typeface="Quattrocento Bold"/>
                <a:sym typeface="Quattrocento Bold"/>
              </a:rPr>
              <a:t>Category Roadblock</a:t>
            </a:r>
          </a:p>
        </p:txBody>
      </p:sp>
      <p:grpSp>
        <p:nvGrpSpPr>
          <p:cNvPr id="18" name="Group 18"/>
          <p:cNvGrpSpPr/>
          <p:nvPr/>
        </p:nvGrpSpPr>
        <p:grpSpPr>
          <a:xfrm>
            <a:off x="10462548" y="1057236"/>
            <a:ext cx="5420248" cy="921719"/>
            <a:chOff x="0" y="0"/>
            <a:chExt cx="1406141" cy="239116"/>
          </a:xfrm>
        </p:grpSpPr>
        <p:sp>
          <p:nvSpPr>
            <p:cNvPr id="19" name="Freeform 19"/>
            <p:cNvSpPr/>
            <p:nvPr/>
          </p:nvSpPr>
          <p:spPr>
            <a:xfrm>
              <a:off x="0" y="0"/>
              <a:ext cx="1406141" cy="239116"/>
            </a:xfrm>
            <a:custGeom>
              <a:avLst/>
              <a:gdLst/>
              <a:ahLst/>
              <a:cxnLst/>
              <a:rect l="l" t="t" r="r" b="b"/>
              <a:pathLst>
                <a:path w="1406141" h="239116">
                  <a:moveTo>
                    <a:pt x="0" y="0"/>
                  </a:moveTo>
                  <a:lnTo>
                    <a:pt x="1406141" y="0"/>
                  </a:lnTo>
                  <a:lnTo>
                    <a:pt x="1406141" y="239116"/>
                  </a:lnTo>
                  <a:lnTo>
                    <a:pt x="0" y="239116"/>
                  </a:lnTo>
                  <a:close/>
                </a:path>
              </a:pathLst>
            </a:custGeom>
            <a:solidFill>
              <a:srgbClr val="000000">
                <a:alpha val="0"/>
              </a:srgbClr>
            </a:solidFill>
            <a:ln w="114300" cap="sq">
              <a:solidFill>
                <a:srgbClr val="EE4A46"/>
              </a:solidFill>
              <a:prstDash val="solid"/>
              <a:miter/>
            </a:ln>
          </p:spPr>
          <p:txBody>
            <a:bodyPr/>
            <a:lstStyle/>
            <a:p>
              <a:endParaRPr lang="en-US"/>
            </a:p>
          </p:txBody>
        </p:sp>
        <p:sp>
          <p:nvSpPr>
            <p:cNvPr id="20" name="TextBox 20"/>
            <p:cNvSpPr txBox="1"/>
            <p:nvPr/>
          </p:nvSpPr>
          <p:spPr>
            <a:xfrm>
              <a:off x="0" y="-9525"/>
              <a:ext cx="1406141" cy="248641"/>
            </a:xfrm>
            <a:prstGeom prst="rect">
              <a:avLst/>
            </a:prstGeom>
          </p:spPr>
          <p:txBody>
            <a:bodyPr lIns="50800" tIns="50800" rIns="50800" bIns="50800" rtlCol="0" anchor="ctr"/>
            <a:lstStyle/>
            <a:p>
              <a:pPr algn="ctr">
                <a:lnSpc>
                  <a:spcPts val="2639"/>
                </a:lnSpc>
              </a:pPr>
              <a:endParaRPr/>
            </a:p>
          </p:txBody>
        </p:sp>
      </p:grpSp>
      <p:sp>
        <p:nvSpPr>
          <p:cNvPr id="21" name="Freeform 21"/>
          <p:cNvSpPr/>
          <p:nvPr/>
        </p:nvSpPr>
        <p:spPr>
          <a:xfrm flipH="1">
            <a:off x="8687910" y="323853"/>
            <a:ext cx="1603380" cy="1655102"/>
          </a:xfrm>
          <a:custGeom>
            <a:avLst/>
            <a:gdLst/>
            <a:ahLst/>
            <a:cxnLst/>
            <a:rect l="l" t="t" r="r" b="b"/>
            <a:pathLst>
              <a:path w="1603380" h="1655102">
                <a:moveTo>
                  <a:pt x="1603380" y="0"/>
                </a:moveTo>
                <a:lnTo>
                  <a:pt x="0" y="0"/>
                </a:lnTo>
                <a:lnTo>
                  <a:pt x="0" y="1655102"/>
                </a:lnTo>
                <a:lnTo>
                  <a:pt x="1603380" y="1655102"/>
                </a:lnTo>
                <a:lnTo>
                  <a:pt x="160338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2" name="Freeform 22"/>
          <p:cNvSpPr/>
          <p:nvPr/>
        </p:nvSpPr>
        <p:spPr>
          <a:xfrm>
            <a:off x="1275748" y="4791723"/>
            <a:ext cx="6588319" cy="12904738"/>
          </a:xfrm>
          <a:custGeom>
            <a:avLst/>
            <a:gdLst/>
            <a:ahLst/>
            <a:cxnLst/>
            <a:rect l="l" t="t" r="r" b="b"/>
            <a:pathLst>
              <a:path w="6588319" h="12904738">
                <a:moveTo>
                  <a:pt x="0" y="0"/>
                </a:moveTo>
                <a:lnTo>
                  <a:pt x="6588319" y="0"/>
                </a:lnTo>
                <a:lnTo>
                  <a:pt x="6588319" y="12904739"/>
                </a:lnTo>
                <a:lnTo>
                  <a:pt x="0" y="1290473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DFF"/>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F026974-0BA5-6733-70EC-28C47424F29D}"/>
              </a:ext>
            </a:extLst>
          </p:cNvPr>
          <p:cNvSpPr/>
          <p:nvPr/>
        </p:nvSpPr>
        <p:spPr>
          <a:xfrm>
            <a:off x="-92847" y="0"/>
            <a:ext cx="5241757" cy="10287000"/>
          </a:xfrm>
          <a:prstGeom prst="rect">
            <a:avLst/>
          </a:prstGeom>
          <a:solidFill>
            <a:srgbClr val="FF55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2"/>
          <p:cNvSpPr txBox="1"/>
          <p:nvPr/>
        </p:nvSpPr>
        <p:spPr>
          <a:xfrm>
            <a:off x="8684977" y="3408690"/>
            <a:ext cx="8032936" cy="1101194"/>
          </a:xfrm>
          <a:prstGeom prst="rect">
            <a:avLst/>
          </a:prstGeom>
        </p:spPr>
        <p:txBody>
          <a:bodyPr lIns="0" tIns="0" rIns="0" bIns="0" rtlCol="0" anchor="t">
            <a:spAutoFit/>
          </a:bodyPr>
          <a:lstStyle/>
          <a:p>
            <a:pPr marL="0" lvl="0" indent="0" algn="l">
              <a:lnSpc>
                <a:spcPts val="8640"/>
              </a:lnSpc>
              <a:spcBef>
                <a:spcPct val="0"/>
              </a:spcBef>
            </a:pPr>
            <a:r>
              <a:rPr lang="en-US" sz="7200">
                <a:solidFill>
                  <a:srgbClr val="2E377F"/>
                </a:solidFill>
                <a:latin typeface="Quattrocento Bold"/>
                <a:ea typeface="Quattrocento Bold"/>
                <a:cs typeface="Quattrocento Bold"/>
                <a:sym typeface="Quattrocento Bold"/>
              </a:rPr>
              <a:t>Value Proposition</a:t>
            </a:r>
          </a:p>
        </p:txBody>
      </p:sp>
      <p:grpSp>
        <p:nvGrpSpPr>
          <p:cNvPr id="3" name="Group 3"/>
          <p:cNvGrpSpPr/>
          <p:nvPr/>
        </p:nvGrpSpPr>
        <p:grpSpPr>
          <a:xfrm>
            <a:off x="9410432" y="8352016"/>
            <a:ext cx="369485" cy="148566"/>
            <a:chOff x="0" y="0"/>
            <a:chExt cx="1263395" cy="508000"/>
          </a:xfrm>
        </p:grpSpPr>
        <p:sp>
          <p:nvSpPr>
            <p:cNvPr id="4" name="Freeform 4"/>
            <p:cNvSpPr/>
            <p:nvPr/>
          </p:nvSpPr>
          <p:spPr>
            <a:xfrm>
              <a:off x="0" y="215900"/>
              <a:ext cx="967486" cy="76200"/>
            </a:xfrm>
            <a:custGeom>
              <a:avLst/>
              <a:gdLst/>
              <a:ahLst/>
              <a:cxnLst/>
              <a:rect l="l" t="t" r="r" b="b"/>
              <a:pathLst>
                <a:path w="967486" h="76200">
                  <a:moveTo>
                    <a:pt x="0" y="0"/>
                  </a:moveTo>
                  <a:lnTo>
                    <a:pt x="967486" y="0"/>
                  </a:lnTo>
                  <a:lnTo>
                    <a:pt x="967486" y="76200"/>
                  </a:lnTo>
                  <a:lnTo>
                    <a:pt x="0" y="76200"/>
                  </a:lnTo>
                  <a:close/>
                </a:path>
              </a:pathLst>
            </a:custGeom>
            <a:solidFill>
              <a:srgbClr val="FEFDFF"/>
            </a:solidFill>
          </p:spPr>
          <p:txBody>
            <a:bodyPr/>
            <a:lstStyle/>
            <a:p>
              <a:endParaRPr lang="en-US"/>
            </a:p>
          </p:txBody>
        </p:sp>
        <p:sp>
          <p:nvSpPr>
            <p:cNvPr id="5" name="Freeform 5"/>
            <p:cNvSpPr/>
            <p:nvPr/>
          </p:nvSpPr>
          <p:spPr>
            <a:xfrm>
              <a:off x="888745" y="1270"/>
              <a:ext cx="374650" cy="505460"/>
            </a:xfrm>
            <a:custGeom>
              <a:avLst/>
              <a:gdLst/>
              <a:ahLst/>
              <a:cxnLst/>
              <a:rect l="l" t="t" r="r" b="b"/>
              <a:pathLst>
                <a:path w="374650" h="505460">
                  <a:moveTo>
                    <a:pt x="0" y="505460"/>
                  </a:moveTo>
                  <a:lnTo>
                    <a:pt x="0" y="0"/>
                  </a:lnTo>
                  <a:lnTo>
                    <a:pt x="374650" y="252730"/>
                  </a:lnTo>
                  <a:close/>
                </a:path>
              </a:pathLst>
            </a:custGeom>
            <a:solidFill>
              <a:srgbClr val="FEFDFF"/>
            </a:solidFill>
          </p:spPr>
          <p:txBody>
            <a:bodyPr/>
            <a:lstStyle/>
            <a:p>
              <a:endParaRPr lang="en-US"/>
            </a:p>
          </p:txBody>
        </p:sp>
      </p:grpSp>
      <p:sp>
        <p:nvSpPr>
          <p:cNvPr id="8" name="Freeform 8"/>
          <p:cNvSpPr/>
          <p:nvPr/>
        </p:nvSpPr>
        <p:spPr>
          <a:xfrm rot="176052">
            <a:off x="2341756" y="8291939"/>
            <a:ext cx="5298688" cy="411289"/>
          </a:xfrm>
          <a:custGeom>
            <a:avLst/>
            <a:gdLst/>
            <a:ahLst/>
            <a:cxnLst/>
            <a:rect l="l" t="t" r="r" b="b"/>
            <a:pathLst>
              <a:path w="5298688" h="411289">
                <a:moveTo>
                  <a:pt x="0" y="0"/>
                </a:moveTo>
                <a:lnTo>
                  <a:pt x="5298688" y="0"/>
                </a:lnTo>
                <a:lnTo>
                  <a:pt x="5298688" y="411289"/>
                </a:lnTo>
                <a:lnTo>
                  <a:pt x="0" y="4112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3409498" y="1198352"/>
            <a:ext cx="3812029" cy="7890296"/>
          </a:xfrm>
          <a:custGeom>
            <a:avLst/>
            <a:gdLst/>
            <a:ahLst/>
            <a:cxnLst/>
            <a:rect l="l" t="t" r="r" b="b"/>
            <a:pathLst>
              <a:path w="3812029" h="7890296">
                <a:moveTo>
                  <a:pt x="0" y="0"/>
                </a:moveTo>
                <a:lnTo>
                  <a:pt x="3812030" y="0"/>
                </a:lnTo>
                <a:lnTo>
                  <a:pt x="3812030" y="7890296"/>
                </a:lnTo>
                <a:lnTo>
                  <a:pt x="0" y="78902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rot="-2407563" flipV="1">
            <a:off x="5761018" y="1571265"/>
            <a:ext cx="2921019" cy="1115298"/>
          </a:xfrm>
          <a:custGeom>
            <a:avLst/>
            <a:gdLst/>
            <a:ahLst/>
            <a:cxnLst/>
            <a:rect l="l" t="t" r="r" b="b"/>
            <a:pathLst>
              <a:path w="2921019" h="1115298">
                <a:moveTo>
                  <a:pt x="0" y="1115298"/>
                </a:moveTo>
                <a:lnTo>
                  <a:pt x="2921019" y="1115298"/>
                </a:lnTo>
                <a:lnTo>
                  <a:pt x="2921019" y="0"/>
                </a:lnTo>
                <a:lnTo>
                  <a:pt x="0" y="0"/>
                </a:lnTo>
                <a:lnTo>
                  <a:pt x="0" y="1115298"/>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TextBox 11"/>
          <p:cNvSpPr txBox="1"/>
          <p:nvPr/>
        </p:nvSpPr>
        <p:spPr>
          <a:xfrm>
            <a:off x="8684977" y="4808411"/>
            <a:ext cx="8115300" cy="1990725"/>
          </a:xfrm>
          <a:prstGeom prst="rect">
            <a:avLst/>
          </a:prstGeom>
        </p:spPr>
        <p:txBody>
          <a:bodyPr lIns="0" tIns="0" rIns="0" bIns="0" rtlCol="0" anchor="t">
            <a:spAutoFit/>
          </a:bodyPr>
          <a:lstStyle/>
          <a:p>
            <a:pPr marL="0" lvl="0" indent="0" algn="l">
              <a:lnSpc>
                <a:spcPts val="3960"/>
              </a:lnSpc>
            </a:pPr>
            <a:r>
              <a:rPr lang="en-US" sz="3300" dirty="0">
                <a:solidFill>
                  <a:srgbClr val="2E377F"/>
                </a:solidFill>
                <a:latin typeface="Quattrocento Bold"/>
                <a:ea typeface="Quattrocento Bold"/>
                <a:cs typeface="Quattrocento Bold"/>
                <a:sym typeface="Quattrocento Bold"/>
              </a:rPr>
              <a:t>Own exclusive promotion rights to a targeted segment of our web audience while they’re researching a topic associated with your solutions.</a:t>
            </a:r>
          </a:p>
        </p:txBody>
      </p:sp>
      <p:sp>
        <p:nvSpPr>
          <p:cNvPr id="12" name="TextBox 12"/>
          <p:cNvSpPr txBox="1"/>
          <p:nvPr/>
        </p:nvSpPr>
        <p:spPr>
          <a:xfrm>
            <a:off x="8684977" y="2713365"/>
            <a:ext cx="8330243" cy="400050"/>
          </a:xfrm>
          <a:prstGeom prst="rect">
            <a:avLst/>
          </a:prstGeom>
        </p:spPr>
        <p:txBody>
          <a:bodyPr lIns="0" tIns="0" rIns="0" bIns="0" rtlCol="0" anchor="t">
            <a:spAutoFit/>
          </a:bodyPr>
          <a:lstStyle/>
          <a:p>
            <a:pPr algn="l">
              <a:lnSpc>
                <a:spcPts val="3120"/>
              </a:lnSpc>
              <a:spcBef>
                <a:spcPct val="0"/>
              </a:spcBef>
            </a:pPr>
            <a:r>
              <a:rPr lang="en-US" sz="2600">
                <a:solidFill>
                  <a:srgbClr val="2B3372"/>
                </a:solidFill>
                <a:latin typeface="Quattrocento Bold"/>
                <a:ea typeface="Quattrocento Bold"/>
                <a:cs typeface="Quattrocento Bold"/>
                <a:sym typeface="Quattrocento Bold"/>
              </a:rPr>
              <a:t>Category Roadblock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DFF"/>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D1BB3D3-C201-56EA-7D36-5A30B4C879BC}"/>
              </a:ext>
            </a:extLst>
          </p:cNvPr>
          <p:cNvSpPr/>
          <p:nvPr/>
        </p:nvSpPr>
        <p:spPr>
          <a:xfrm>
            <a:off x="0" y="-21707"/>
            <a:ext cx="19278452" cy="5143500"/>
          </a:xfrm>
          <a:prstGeom prst="rect">
            <a:avLst/>
          </a:prstGeom>
          <a:solidFill>
            <a:srgbClr val="FF55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4"/>
          <p:cNvSpPr/>
          <p:nvPr/>
        </p:nvSpPr>
        <p:spPr>
          <a:xfrm>
            <a:off x="11501955" y="1042451"/>
            <a:ext cx="7776497" cy="9244549"/>
          </a:xfrm>
          <a:custGeom>
            <a:avLst/>
            <a:gdLst/>
            <a:ahLst/>
            <a:cxnLst/>
            <a:rect l="l" t="t" r="r" b="b"/>
            <a:pathLst>
              <a:path w="10636443" h="9622663">
                <a:moveTo>
                  <a:pt x="0" y="0"/>
                </a:moveTo>
                <a:lnTo>
                  <a:pt x="10636444" y="0"/>
                </a:lnTo>
                <a:lnTo>
                  <a:pt x="10636444" y="9622663"/>
                </a:lnTo>
                <a:lnTo>
                  <a:pt x="0" y="9622663"/>
                </a:lnTo>
                <a:lnTo>
                  <a:pt x="0" y="0"/>
                </a:lnTo>
                <a:close/>
              </a:path>
            </a:pathLst>
          </a:custGeom>
          <a:blipFill>
            <a:blip r:embed="rId2"/>
            <a:stretch>
              <a:fillRect l="-2180" t="-525" r="-47582" b="-4089"/>
            </a:stretch>
          </a:blipFill>
        </p:spPr>
        <p:txBody>
          <a:bodyPr/>
          <a:lstStyle/>
          <a:p>
            <a:endParaRPr lang="en-US" dirty="0"/>
          </a:p>
        </p:txBody>
      </p:sp>
      <p:grpSp>
        <p:nvGrpSpPr>
          <p:cNvPr id="5" name="Group 5"/>
          <p:cNvGrpSpPr/>
          <p:nvPr/>
        </p:nvGrpSpPr>
        <p:grpSpPr>
          <a:xfrm>
            <a:off x="13105902" y="5143500"/>
            <a:ext cx="2595479" cy="539564"/>
            <a:chOff x="0" y="0"/>
            <a:chExt cx="683583" cy="142107"/>
          </a:xfrm>
        </p:grpSpPr>
        <p:sp>
          <p:nvSpPr>
            <p:cNvPr id="6" name="Freeform 6"/>
            <p:cNvSpPr/>
            <p:nvPr/>
          </p:nvSpPr>
          <p:spPr>
            <a:xfrm>
              <a:off x="0" y="0"/>
              <a:ext cx="683583" cy="142107"/>
            </a:xfrm>
            <a:custGeom>
              <a:avLst/>
              <a:gdLst/>
              <a:ahLst/>
              <a:cxnLst/>
              <a:rect l="l" t="t" r="r" b="b"/>
              <a:pathLst>
                <a:path w="683583" h="142107">
                  <a:moveTo>
                    <a:pt x="0" y="0"/>
                  </a:moveTo>
                  <a:lnTo>
                    <a:pt x="683583" y="0"/>
                  </a:lnTo>
                  <a:lnTo>
                    <a:pt x="683583" y="142107"/>
                  </a:lnTo>
                  <a:lnTo>
                    <a:pt x="0" y="142107"/>
                  </a:lnTo>
                  <a:close/>
                </a:path>
              </a:pathLst>
            </a:custGeom>
            <a:solidFill>
              <a:srgbClr val="000000">
                <a:alpha val="0"/>
              </a:srgbClr>
            </a:solidFill>
            <a:ln w="114300" cap="sq">
              <a:solidFill>
                <a:srgbClr val="EE4A46"/>
              </a:solidFill>
              <a:prstDash val="solid"/>
              <a:miter/>
            </a:ln>
          </p:spPr>
          <p:txBody>
            <a:bodyPr/>
            <a:lstStyle/>
            <a:p>
              <a:endParaRPr lang="en-US"/>
            </a:p>
          </p:txBody>
        </p:sp>
        <p:sp>
          <p:nvSpPr>
            <p:cNvPr id="7" name="TextBox 7"/>
            <p:cNvSpPr txBox="1"/>
            <p:nvPr/>
          </p:nvSpPr>
          <p:spPr>
            <a:xfrm>
              <a:off x="0" y="-9525"/>
              <a:ext cx="683583" cy="151632"/>
            </a:xfrm>
            <a:prstGeom prst="rect">
              <a:avLst/>
            </a:prstGeom>
          </p:spPr>
          <p:txBody>
            <a:bodyPr lIns="50800" tIns="50800" rIns="50800" bIns="50800" rtlCol="0" anchor="ctr"/>
            <a:lstStyle/>
            <a:p>
              <a:pPr algn="ctr">
                <a:lnSpc>
                  <a:spcPts val="2639"/>
                </a:lnSpc>
              </a:pPr>
              <a:endParaRPr/>
            </a:p>
          </p:txBody>
        </p:sp>
      </p:grpSp>
      <p:sp>
        <p:nvSpPr>
          <p:cNvPr id="8" name="Freeform 8"/>
          <p:cNvSpPr/>
          <p:nvPr/>
        </p:nvSpPr>
        <p:spPr>
          <a:xfrm rot="1696056" flipH="1" flipV="1">
            <a:off x="11501220" y="3575480"/>
            <a:ext cx="2265076" cy="2338143"/>
          </a:xfrm>
          <a:custGeom>
            <a:avLst/>
            <a:gdLst/>
            <a:ahLst/>
            <a:cxnLst/>
            <a:rect l="l" t="t" r="r" b="b"/>
            <a:pathLst>
              <a:path w="2265076" h="2338143">
                <a:moveTo>
                  <a:pt x="2265076" y="2338143"/>
                </a:moveTo>
                <a:lnTo>
                  <a:pt x="0" y="2338143"/>
                </a:lnTo>
                <a:lnTo>
                  <a:pt x="0" y="0"/>
                </a:lnTo>
                <a:lnTo>
                  <a:pt x="2265076" y="0"/>
                </a:lnTo>
                <a:lnTo>
                  <a:pt x="2265076" y="233814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p:cNvSpPr/>
          <p:nvPr/>
        </p:nvSpPr>
        <p:spPr>
          <a:xfrm>
            <a:off x="609073" y="579830"/>
            <a:ext cx="3877308" cy="5101721"/>
          </a:xfrm>
          <a:custGeom>
            <a:avLst/>
            <a:gdLst/>
            <a:ahLst/>
            <a:cxnLst/>
            <a:rect l="l" t="t" r="r" b="b"/>
            <a:pathLst>
              <a:path w="3877308" h="5101721">
                <a:moveTo>
                  <a:pt x="0" y="0"/>
                </a:moveTo>
                <a:lnTo>
                  <a:pt x="3877308" y="0"/>
                </a:lnTo>
                <a:lnTo>
                  <a:pt x="3877308" y="5101722"/>
                </a:lnTo>
                <a:lnTo>
                  <a:pt x="0" y="510172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TextBox 10"/>
          <p:cNvSpPr txBox="1"/>
          <p:nvPr/>
        </p:nvSpPr>
        <p:spPr>
          <a:xfrm>
            <a:off x="4567867" y="1910034"/>
            <a:ext cx="6848364" cy="2192862"/>
          </a:xfrm>
          <a:prstGeom prst="rect">
            <a:avLst/>
          </a:prstGeom>
        </p:spPr>
        <p:txBody>
          <a:bodyPr lIns="0" tIns="0" rIns="0" bIns="0" rtlCol="0" anchor="t">
            <a:spAutoFit/>
          </a:bodyPr>
          <a:lstStyle/>
          <a:p>
            <a:pPr marL="0" lvl="0" indent="0" algn="l">
              <a:lnSpc>
                <a:spcPts val="8640"/>
              </a:lnSpc>
              <a:spcBef>
                <a:spcPct val="0"/>
              </a:spcBef>
            </a:pPr>
            <a:r>
              <a:rPr lang="en-US" sz="7200" dirty="0">
                <a:solidFill>
                  <a:srgbClr val="FFFFFF"/>
                </a:solidFill>
                <a:latin typeface="Quattrocento Bold"/>
                <a:ea typeface="Quattrocento Bold"/>
                <a:cs typeface="Quattrocento Bold"/>
                <a:sym typeface="Quattrocento Bold"/>
              </a:rPr>
              <a:t>Articles and other pages</a:t>
            </a:r>
          </a:p>
        </p:txBody>
      </p:sp>
      <p:sp>
        <p:nvSpPr>
          <p:cNvPr id="11" name="TextBox 11"/>
          <p:cNvSpPr txBox="1"/>
          <p:nvPr/>
        </p:nvSpPr>
        <p:spPr>
          <a:xfrm>
            <a:off x="609073" y="7519715"/>
            <a:ext cx="5083107" cy="1819910"/>
          </a:xfrm>
          <a:prstGeom prst="rect">
            <a:avLst/>
          </a:prstGeom>
        </p:spPr>
        <p:txBody>
          <a:bodyPr lIns="0" tIns="0" rIns="0" bIns="0" rtlCol="0" anchor="t">
            <a:spAutoFit/>
          </a:bodyPr>
          <a:lstStyle/>
          <a:p>
            <a:pPr algn="l">
              <a:lnSpc>
                <a:spcPts val="3639"/>
              </a:lnSpc>
            </a:pPr>
            <a:r>
              <a:rPr lang="en-US" sz="2599">
                <a:solidFill>
                  <a:srgbClr val="2E377F"/>
                </a:solidFill>
                <a:latin typeface="Quattrocento Bold"/>
                <a:ea typeface="Quattrocento Bold"/>
                <a:cs typeface="Quattrocento Bold"/>
                <a:sym typeface="Quattrocento Bold"/>
              </a:rPr>
              <a:t>Articles and other content tagged with the category purchased as primary will have a roadblock </a:t>
            </a:r>
          </a:p>
          <a:p>
            <a:pPr marL="0" lvl="0" indent="0" algn="l">
              <a:lnSpc>
                <a:spcPts val="3639"/>
              </a:lnSpc>
            </a:pPr>
            <a:r>
              <a:rPr lang="en-US" sz="2599">
                <a:solidFill>
                  <a:srgbClr val="2E377F"/>
                </a:solidFill>
                <a:latin typeface="Quattrocento Bold"/>
                <a:ea typeface="Quattrocento Bold"/>
                <a:cs typeface="Quattrocento Bold"/>
                <a:sym typeface="Quattrocento Bold"/>
              </a:rPr>
              <a:t>ad as well.</a:t>
            </a:r>
          </a:p>
        </p:txBody>
      </p:sp>
      <p:sp>
        <p:nvSpPr>
          <p:cNvPr id="12" name="TextBox 12"/>
          <p:cNvSpPr txBox="1"/>
          <p:nvPr/>
        </p:nvSpPr>
        <p:spPr>
          <a:xfrm>
            <a:off x="609073" y="5900627"/>
            <a:ext cx="5083107" cy="1295400"/>
          </a:xfrm>
          <a:prstGeom prst="rect">
            <a:avLst/>
          </a:prstGeom>
        </p:spPr>
        <p:txBody>
          <a:bodyPr lIns="0" tIns="0" rIns="0" bIns="0" rtlCol="0" anchor="t">
            <a:spAutoFit/>
          </a:bodyPr>
          <a:lstStyle/>
          <a:p>
            <a:pPr algn="l">
              <a:lnSpc>
                <a:spcPts val="5040"/>
              </a:lnSpc>
            </a:pPr>
            <a:r>
              <a:rPr lang="en-US" sz="4200" dirty="0">
                <a:solidFill>
                  <a:srgbClr val="2E377F"/>
                </a:solidFill>
                <a:latin typeface="Quattrocento Bold"/>
                <a:ea typeface="Quattrocento Bold"/>
                <a:cs typeface="Quattrocento Bold"/>
                <a:sym typeface="Quattrocento Bold"/>
              </a:rPr>
              <a:t>Tagged Content Throughout the site</a:t>
            </a:r>
          </a:p>
        </p:txBody>
      </p:sp>
      <p:sp>
        <p:nvSpPr>
          <p:cNvPr id="13" name="TextBox 13"/>
          <p:cNvSpPr txBox="1"/>
          <p:nvPr/>
        </p:nvSpPr>
        <p:spPr>
          <a:xfrm>
            <a:off x="4567867" y="1293746"/>
            <a:ext cx="8330243" cy="400050"/>
          </a:xfrm>
          <a:prstGeom prst="rect">
            <a:avLst/>
          </a:prstGeom>
        </p:spPr>
        <p:txBody>
          <a:bodyPr lIns="0" tIns="0" rIns="0" bIns="0" rtlCol="0" anchor="t">
            <a:spAutoFit/>
          </a:bodyPr>
          <a:lstStyle/>
          <a:p>
            <a:pPr algn="l">
              <a:lnSpc>
                <a:spcPts val="3120"/>
              </a:lnSpc>
              <a:spcBef>
                <a:spcPct val="0"/>
              </a:spcBef>
            </a:pPr>
            <a:r>
              <a:rPr lang="en-US" sz="2600">
                <a:solidFill>
                  <a:srgbClr val="FEFDFF"/>
                </a:solidFill>
                <a:latin typeface="Quattrocento Bold"/>
                <a:ea typeface="Quattrocento Bold"/>
                <a:cs typeface="Quattrocento Bold"/>
                <a:sym typeface="Quattrocento Bold"/>
              </a:rPr>
              <a:t>Category Roadblock</a:t>
            </a:r>
          </a:p>
        </p:txBody>
      </p:sp>
      <p:sp>
        <p:nvSpPr>
          <p:cNvPr id="14" name="TextBox 14"/>
          <p:cNvSpPr txBox="1"/>
          <p:nvPr/>
        </p:nvSpPr>
        <p:spPr>
          <a:xfrm>
            <a:off x="6333123" y="6595790"/>
            <a:ext cx="5083107" cy="3191510"/>
          </a:xfrm>
          <a:prstGeom prst="rect">
            <a:avLst/>
          </a:prstGeom>
        </p:spPr>
        <p:txBody>
          <a:bodyPr lIns="0" tIns="0" rIns="0" bIns="0" rtlCol="0" anchor="t">
            <a:spAutoFit/>
          </a:bodyPr>
          <a:lstStyle/>
          <a:p>
            <a:pPr marL="0" lvl="0" indent="0" algn="l">
              <a:lnSpc>
                <a:spcPts val="3639"/>
              </a:lnSpc>
            </a:pPr>
            <a:r>
              <a:rPr lang="en-US" sz="2599">
                <a:solidFill>
                  <a:srgbClr val="2E377F"/>
                </a:solidFill>
                <a:latin typeface="Quattrocento Bold"/>
                <a:ea typeface="Quattrocento Bold"/>
                <a:cs typeface="Quattrocento Bold"/>
                <a:sym typeface="Quattrocento Bold"/>
              </a:rPr>
              <a:t>You can tell what the primary tag is for Articles and other pieces of content on the site by looking the eyebrow. If the purchased category is in the eyebrow the advertiser’s roadblock should appear.</a:t>
            </a:r>
          </a:p>
        </p:txBody>
      </p:sp>
      <p:sp>
        <p:nvSpPr>
          <p:cNvPr id="15" name="TextBox 15"/>
          <p:cNvSpPr txBox="1"/>
          <p:nvPr/>
        </p:nvSpPr>
        <p:spPr>
          <a:xfrm>
            <a:off x="6333123" y="5662502"/>
            <a:ext cx="5083107" cy="657225"/>
          </a:xfrm>
          <a:prstGeom prst="rect">
            <a:avLst/>
          </a:prstGeom>
        </p:spPr>
        <p:txBody>
          <a:bodyPr lIns="0" tIns="0" rIns="0" bIns="0" rtlCol="0" anchor="t">
            <a:spAutoFit/>
          </a:bodyPr>
          <a:lstStyle/>
          <a:p>
            <a:pPr algn="l">
              <a:lnSpc>
                <a:spcPts val="5040"/>
              </a:lnSpc>
            </a:pPr>
            <a:r>
              <a:rPr lang="en-US" sz="4200">
                <a:solidFill>
                  <a:srgbClr val="2E377F"/>
                </a:solidFill>
                <a:latin typeface="Quattrocento Bold"/>
                <a:ea typeface="Quattrocento Bold"/>
                <a:cs typeface="Quattrocento Bold"/>
                <a:sym typeface="Quattrocento Bold"/>
              </a:rPr>
              <a:t>Pro Tip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8286A530-E5CF-72BB-FA12-B6A1962DF09B}"/>
              </a:ext>
            </a:extLst>
          </p:cNvPr>
          <p:cNvSpPr/>
          <p:nvPr/>
        </p:nvSpPr>
        <p:spPr>
          <a:xfrm>
            <a:off x="-76200" y="0"/>
            <a:ext cx="9525000" cy="10287000"/>
          </a:xfrm>
          <a:prstGeom prst="rect">
            <a:avLst/>
          </a:prstGeom>
          <a:solidFill>
            <a:srgbClr val="FF55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4"/>
          <p:cNvSpPr/>
          <p:nvPr/>
        </p:nvSpPr>
        <p:spPr>
          <a:xfrm>
            <a:off x="11062430" y="730572"/>
            <a:ext cx="5751597" cy="589539"/>
          </a:xfrm>
          <a:custGeom>
            <a:avLst/>
            <a:gdLst/>
            <a:ahLst/>
            <a:cxnLst/>
            <a:rect l="l" t="t" r="r" b="b"/>
            <a:pathLst>
              <a:path w="5751597" h="589539">
                <a:moveTo>
                  <a:pt x="0" y="0"/>
                </a:moveTo>
                <a:lnTo>
                  <a:pt x="5751597" y="0"/>
                </a:lnTo>
                <a:lnTo>
                  <a:pt x="5751597" y="589538"/>
                </a:lnTo>
                <a:lnTo>
                  <a:pt x="0" y="5895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11194404" y="1097495"/>
            <a:ext cx="5751597" cy="589539"/>
          </a:xfrm>
          <a:custGeom>
            <a:avLst/>
            <a:gdLst/>
            <a:ahLst/>
            <a:cxnLst/>
            <a:rect l="l" t="t" r="r" b="b"/>
            <a:pathLst>
              <a:path w="5751597" h="589539">
                <a:moveTo>
                  <a:pt x="0" y="0"/>
                </a:moveTo>
                <a:lnTo>
                  <a:pt x="5751597" y="0"/>
                </a:lnTo>
                <a:lnTo>
                  <a:pt x="5751597" y="589539"/>
                </a:lnTo>
                <a:lnTo>
                  <a:pt x="0" y="5895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11482669" y="2574981"/>
            <a:ext cx="5751597" cy="589539"/>
          </a:xfrm>
          <a:custGeom>
            <a:avLst/>
            <a:gdLst/>
            <a:ahLst/>
            <a:cxnLst/>
            <a:rect l="l" t="t" r="r" b="b"/>
            <a:pathLst>
              <a:path w="5751597" h="589539">
                <a:moveTo>
                  <a:pt x="0" y="0"/>
                </a:moveTo>
                <a:lnTo>
                  <a:pt x="5751597" y="0"/>
                </a:lnTo>
                <a:lnTo>
                  <a:pt x="5751597" y="589539"/>
                </a:lnTo>
                <a:lnTo>
                  <a:pt x="0" y="5895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11345899" y="3766907"/>
            <a:ext cx="5751597" cy="589539"/>
          </a:xfrm>
          <a:custGeom>
            <a:avLst/>
            <a:gdLst/>
            <a:ahLst/>
            <a:cxnLst/>
            <a:rect l="l" t="t" r="r" b="b"/>
            <a:pathLst>
              <a:path w="5751597" h="589539">
                <a:moveTo>
                  <a:pt x="0" y="0"/>
                </a:moveTo>
                <a:lnTo>
                  <a:pt x="5751597" y="0"/>
                </a:lnTo>
                <a:lnTo>
                  <a:pt x="5751597" y="589539"/>
                </a:lnTo>
                <a:lnTo>
                  <a:pt x="0" y="5895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a:off x="11345899" y="3392474"/>
            <a:ext cx="5751597" cy="589539"/>
          </a:xfrm>
          <a:custGeom>
            <a:avLst/>
            <a:gdLst/>
            <a:ahLst/>
            <a:cxnLst/>
            <a:rect l="l" t="t" r="r" b="b"/>
            <a:pathLst>
              <a:path w="5751597" h="589539">
                <a:moveTo>
                  <a:pt x="0" y="0"/>
                </a:moveTo>
                <a:lnTo>
                  <a:pt x="5751597" y="0"/>
                </a:lnTo>
                <a:lnTo>
                  <a:pt x="5751597" y="589539"/>
                </a:lnTo>
                <a:lnTo>
                  <a:pt x="0" y="5895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p:cNvSpPr/>
          <p:nvPr/>
        </p:nvSpPr>
        <p:spPr>
          <a:xfrm>
            <a:off x="11345899" y="4960974"/>
            <a:ext cx="5751597" cy="589539"/>
          </a:xfrm>
          <a:custGeom>
            <a:avLst/>
            <a:gdLst/>
            <a:ahLst/>
            <a:cxnLst/>
            <a:rect l="l" t="t" r="r" b="b"/>
            <a:pathLst>
              <a:path w="5751597" h="589539">
                <a:moveTo>
                  <a:pt x="0" y="0"/>
                </a:moveTo>
                <a:lnTo>
                  <a:pt x="5751597" y="0"/>
                </a:lnTo>
                <a:lnTo>
                  <a:pt x="5751597" y="589539"/>
                </a:lnTo>
                <a:lnTo>
                  <a:pt x="0" y="5895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p:cNvSpPr/>
          <p:nvPr/>
        </p:nvSpPr>
        <p:spPr>
          <a:xfrm>
            <a:off x="11345899" y="4561056"/>
            <a:ext cx="5751597" cy="589539"/>
          </a:xfrm>
          <a:custGeom>
            <a:avLst/>
            <a:gdLst/>
            <a:ahLst/>
            <a:cxnLst/>
            <a:rect l="l" t="t" r="r" b="b"/>
            <a:pathLst>
              <a:path w="5751597" h="589539">
                <a:moveTo>
                  <a:pt x="0" y="0"/>
                </a:moveTo>
                <a:lnTo>
                  <a:pt x="5751597" y="0"/>
                </a:lnTo>
                <a:lnTo>
                  <a:pt x="5751597" y="589538"/>
                </a:lnTo>
                <a:lnTo>
                  <a:pt x="0" y="5895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p:cNvSpPr/>
          <p:nvPr/>
        </p:nvSpPr>
        <p:spPr>
          <a:xfrm>
            <a:off x="11345899" y="5355204"/>
            <a:ext cx="5751597" cy="589539"/>
          </a:xfrm>
          <a:custGeom>
            <a:avLst/>
            <a:gdLst/>
            <a:ahLst/>
            <a:cxnLst/>
            <a:rect l="l" t="t" r="r" b="b"/>
            <a:pathLst>
              <a:path w="5751597" h="589539">
                <a:moveTo>
                  <a:pt x="0" y="0"/>
                </a:moveTo>
                <a:lnTo>
                  <a:pt x="5751597" y="0"/>
                </a:lnTo>
                <a:lnTo>
                  <a:pt x="5751597" y="589538"/>
                </a:lnTo>
                <a:lnTo>
                  <a:pt x="0" y="5895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Freeform 12"/>
          <p:cNvSpPr/>
          <p:nvPr/>
        </p:nvSpPr>
        <p:spPr>
          <a:xfrm>
            <a:off x="11345899" y="2179807"/>
            <a:ext cx="5751597" cy="589539"/>
          </a:xfrm>
          <a:custGeom>
            <a:avLst/>
            <a:gdLst/>
            <a:ahLst/>
            <a:cxnLst/>
            <a:rect l="l" t="t" r="r" b="b"/>
            <a:pathLst>
              <a:path w="5751597" h="589539">
                <a:moveTo>
                  <a:pt x="0" y="0"/>
                </a:moveTo>
                <a:lnTo>
                  <a:pt x="5751597" y="0"/>
                </a:lnTo>
                <a:lnTo>
                  <a:pt x="5751597" y="589539"/>
                </a:lnTo>
                <a:lnTo>
                  <a:pt x="0" y="5895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Freeform 13"/>
          <p:cNvSpPr/>
          <p:nvPr/>
        </p:nvSpPr>
        <p:spPr>
          <a:xfrm>
            <a:off x="11345899" y="1475968"/>
            <a:ext cx="5751597" cy="589539"/>
          </a:xfrm>
          <a:custGeom>
            <a:avLst/>
            <a:gdLst/>
            <a:ahLst/>
            <a:cxnLst/>
            <a:rect l="l" t="t" r="r" b="b"/>
            <a:pathLst>
              <a:path w="5751597" h="589539">
                <a:moveTo>
                  <a:pt x="0" y="0"/>
                </a:moveTo>
                <a:lnTo>
                  <a:pt x="5751597" y="0"/>
                </a:lnTo>
                <a:lnTo>
                  <a:pt x="5751597" y="589539"/>
                </a:lnTo>
                <a:lnTo>
                  <a:pt x="0" y="5895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4" name="Freeform 14"/>
          <p:cNvSpPr/>
          <p:nvPr/>
        </p:nvSpPr>
        <p:spPr>
          <a:xfrm>
            <a:off x="11494706" y="6577171"/>
            <a:ext cx="5751597" cy="589539"/>
          </a:xfrm>
          <a:custGeom>
            <a:avLst/>
            <a:gdLst/>
            <a:ahLst/>
            <a:cxnLst/>
            <a:rect l="l" t="t" r="r" b="b"/>
            <a:pathLst>
              <a:path w="5751597" h="589539">
                <a:moveTo>
                  <a:pt x="0" y="0"/>
                </a:moveTo>
                <a:lnTo>
                  <a:pt x="5751597" y="0"/>
                </a:lnTo>
                <a:lnTo>
                  <a:pt x="5751597" y="589539"/>
                </a:lnTo>
                <a:lnTo>
                  <a:pt x="0" y="5895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5" name="Freeform 15"/>
          <p:cNvSpPr/>
          <p:nvPr/>
        </p:nvSpPr>
        <p:spPr>
          <a:xfrm>
            <a:off x="11494706" y="6177253"/>
            <a:ext cx="5751597" cy="589539"/>
          </a:xfrm>
          <a:custGeom>
            <a:avLst/>
            <a:gdLst/>
            <a:ahLst/>
            <a:cxnLst/>
            <a:rect l="l" t="t" r="r" b="b"/>
            <a:pathLst>
              <a:path w="5751597" h="589539">
                <a:moveTo>
                  <a:pt x="0" y="0"/>
                </a:moveTo>
                <a:lnTo>
                  <a:pt x="5751597" y="0"/>
                </a:lnTo>
                <a:lnTo>
                  <a:pt x="5751597" y="589539"/>
                </a:lnTo>
                <a:lnTo>
                  <a:pt x="0" y="5895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6" name="Freeform 16"/>
          <p:cNvSpPr/>
          <p:nvPr/>
        </p:nvSpPr>
        <p:spPr>
          <a:xfrm>
            <a:off x="11494706" y="6971401"/>
            <a:ext cx="5751597" cy="589539"/>
          </a:xfrm>
          <a:custGeom>
            <a:avLst/>
            <a:gdLst/>
            <a:ahLst/>
            <a:cxnLst/>
            <a:rect l="l" t="t" r="r" b="b"/>
            <a:pathLst>
              <a:path w="5751597" h="589539">
                <a:moveTo>
                  <a:pt x="0" y="0"/>
                </a:moveTo>
                <a:lnTo>
                  <a:pt x="5751597" y="0"/>
                </a:lnTo>
                <a:lnTo>
                  <a:pt x="5751597" y="589539"/>
                </a:lnTo>
                <a:lnTo>
                  <a:pt x="0" y="5895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17"/>
          <p:cNvSpPr/>
          <p:nvPr/>
        </p:nvSpPr>
        <p:spPr>
          <a:xfrm>
            <a:off x="11494706" y="7324817"/>
            <a:ext cx="5751597" cy="589539"/>
          </a:xfrm>
          <a:custGeom>
            <a:avLst/>
            <a:gdLst/>
            <a:ahLst/>
            <a:cxnLst/>
            <a:rect l="l" t="t" r="r" b="b"/>
            <a:pathLst>
              <a:path w="5751597" h="589539">
                <a:moveTo>
                  <a:pt x="0" y="0"/>
                </a:moveTo>
                <a:lnTo>
                  <a:pt x="5751597" y="0"/>
                </a:lnTo>
                <a:lnTo>
                  <a:pt x="5751597" y="589539"/>
                </a:lnTo>
                <a:lnTo>
                  <a:pt x="0" y="5895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8" name="Freeform 18"/>
          <p:cNvSpPr/>
          <p:nvPr/>
        </p:nvSpPr>
        <p:spPr>
          <a:xfrm>
            <a:off x="11494706" y="8542874"/>
            <a:ext cx="5751597" cy="589539"/>
          </a:xfrm>
          <a:custGeom>
            <a:avLst/>
            <a:gdLst/>
            <a:ahLst/>
            <a:cxnLst/>
            <a:rect l="l" t="t" r="r" b="b"/>
            <a:pathLst>
              <a:path w="5751597" h="589539">
                <a:moveTo>
                  <a:pt x="0" y="0"/>
                </a:moveTo>
                <a:lnTo>
                  <a:pt x="5751597" y="0"/>
                </a:lnTo>
                <a:lnTo>
                  <a:pt x="5751597" y="589539"/>
                </a:lnTo>
                <a:lnTo>
                  <a:pt x="0" y="5895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9" name="Freeform 19"/>
          <p:cNvSpPr/>
          <p:nvPr/>
        </p:nvSpPr>
        <p:spPr>
          <a:xfrm>
            <a:off x="11494706" y="8142956"/>
            <a:ext cx="5751597" cy="589539"/>
          </a:xfrm>
          <a:custGeom>
            <a:avLst/>
            <a:gdLst/>
            <a:ahLst/>
            <a:cxnLst/>
            <a:rect l="l" t="t" r="r" b="b"/>
            <a:pathLst>
              <a:path w="5751597" h="589539">
                <a:moveTo>
                  <a:pt x="0" y="0"/>
                </a:moveTo>
                <a:lnTo>
                  <a:pt x="5751597" y="0"/>
                </a:lnTo>
                <a:lnTo>
                  <a:pt x="5751597" y="589539"/>
                </a:lnTo>
                <a:lnTo>
                  <a:pt x="0" y="5895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0" name="Freeform 20"/>
          <p:cNvSpPr/>
          <p:nvPr/>
        </p:nvSpPr>
        <p:spPr>
          <a:xfrm>
            <a:off x="11494706" y="8937104"/>
            <a:ext cx="5751597" cy="589539"/>
          </a:xfrm>
          <a:custGeom>
            <a:avLst/>
            <a:gdLst/>
            <a:ahLst/>
            <a:cxnLst/>
            <a:rect l="l" t="t" r="r" b="b"/>
            <a:pathLst>
              <a:path w="5751597" h="589539">
                <a:moveTo>
                  <a:pt x="0" y="0"/>
                </a:moveTo>
                <a:lnTo>
                  <a:pt x="5751597" y="0"/>
                </a:lnTo>
                <a:lnTo>
                  <a:pt x="5751597" y="589539"/>
                </a:lnTo>
                <a:lnTo>
                  <a:pt x="0" y="5895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1" name="Freeform 21"/>
          <p:cNvSpPr/>
          <p:nvPr/>
        </p:nvSpPr>
        <p:spPr>
          <a:xfrm>
            <a:off x="11494706" y="9290520"/>
            <a:ext cx="5751597" cy="589539"/>
          </a:xfrm>
          <a:custGeom>
            <a:avLst/>
            <a:gdLst/>
            <a:ahLst/>
            <a:cxnLst/>
            <a:rect l="l" t="t" r="r" b="b"/>
            <a:pathLst>
              <a:path w="5751597" h="589539">
                <a:moveTo>
                  <a:pt x="0" y="0"/>
                </a:moveTo>
                <a:lnTo>
                  <a:pt x="5751597" y="0"/>
                </a:lnTo>
                <a:lnTo>
                  <a:pt x="5751597" y="589539"/>
                </a:lnTo>
                <a:lnTo>
                  <a:pt x="0" y="5895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2" name="Freeform 22"/>
          <p:cNvSpPr/>
          <p:nvPr/>
        </p:nvSpPr>
        <p:spPr>
          <a:xfrm>
            <a:off x="226068" y="4855825"/>
            <a:ext cx="10605599" cy="3514000"/>
          </a:xfrm>
          <a:custGeom>
            <a:avLst/>
            <a:gdLst/>
            <a:ahLst/>
            <a:cxnLst/>
            <a:rect l="l" t="t" r="r" b="b"/>
            <a:pathLst>
              <a:path w="10605599" h="3514000">
                <a:moveTo>
                  <a:pt x="0" y="0"/>
                </a:moveTo>
                <a:lnTo>
                  <a:pt x="10605599" y="0"/>
                </a:lnTo>
                <a:lnTo>
                  <a:pt x="10605599" y="3513999"/>
                </a:lnTo>
                <a:lnTo>
                  <a:pt x="0" y="3513999"/>
                </a:lnTo>
                <a:lnTo>
                  <a:pt x="0" y="0"/>
                </a:lnTo>
                <a:close/>
              </a:path>
            </a:pathLst>
          </a:custGeom>
          <a:blipFill>
            <a:blip r:embed="rId5"/>
            <a:stretch>
              <a:fillRect l="-21275" r="-46426"/>
            </a:stretch>
          </a:blipFill>
        </p:spPr>
        <p:txBody>
          <a:bodyPr/>
          <a:lstStyle/>
          <a:p>
            <a:endParaRPr lang="en-US"/>
          </a:p>
        </p:txBody>
      </p:sp>
      <p:sp>
        <p:nvSpPr>
          <p:cNvPr id="23" name="TextBox 23"/>
          <p:cNvSpPr txBox="1"/>
          <p:nvPr/>
        </p:nvSpPr>
        <p:spPr>
          <a:xfrm>
            <a:off x="582113" y="1310585"/>
            <a:ext cx="8175603" cy="3284531"/>
          </a:xfrm>
          <a:prstGeom prst="rect">
            <a:avLst/>
          </a:prstGeom>
        </p:spPr>
        <p:txBody>
          <a:bodyPr lIns="0" tIns="0" rIns="0" bIns="0" rtlCol="0" anchor="t">
            <a:spAutoFit/>
          </a:bodyPr>
          <a:lstStyle/>
          <a:p>
            <a:pPr marL="0" lvl="0" indent="0" algn="ctr">
              <a:lnSpc>
                <a:spcPts val="8640"/>
              </a:lnSpc>
              <a:spcBef>
                <a:spcPct val="0"/>
              </a:spcBef>
            </a:pPr>
            <a:r>
              <a:rPr lang="en-US" sz="7200">
                <a:solidFill>
                  <a:srgbClr val="FFFFFF"/>
                </a:solidFill>
                <a:latin typeface="Quattrocento Bold"/>
                <a:ea typeface="Quattrocento Bold"/>
                <a:cs typeface="Quattrocento Bold"/>
                <a:sym typeface="Quattrocento Bold"/>
              </a:rPr>
              <a:t>Packaging World Navigation Terms Available </a:t>
            </a:r>
          </a:p>
        </p:txBody>
      </p:sp>
      <p:grpSp>
        <p:nvGrpSpPr>
          <p:cNvPr id="24" name="Group 24"/>
          <p:cNvGrpSpPr/>
          <p:nvPr/>
        </p:nvGrpSpPr>
        <p:grpSpPr>
          <a:xfrm>
            <a:off x="582113" y="7294550"/>
            <a:ext cx="4908294" cy="539564"/>
            <a:chOff x="0" y="0"/>
            <a:chExt cx="1292719" cy="142107"/>
          </a:xfrm>
        </p:grpSpPr>
        <p:sp>
          <p:nvSpPr>
            <p:cNvPr id="25" name="Freeform 25"/>
            <p:cNvSpPr/>
            <p:nvPr/>
          </p:nvSpPr>
          <p:spPr>
            <a:xfrm>
              <a:off x="0" y="0"/>
              <a:ext cx="1292719" cy="142107"/>
            </a:xfrm>
            <a:custGeom>
              <a:avLst/>
              <a:gdLst/>
              <a:ahLst/>
              <a:cxnLst/>
              <a:rect l="l" t="t" r="r" b="b"/>
              <a:pathLst>
                <a:path w="1292719" h="142107">
                  <a:moveTo>
                    <a:pt x="0" y="0"/>
                  </a:moveTo>
                  <a:lnTo>
                    <a:pt x="1292719" y="0"/>
                  </a:lnTo>
                  <a:lnTo>
                    <a:pt x="1292719" y="142107"/>
                  </a:lnTo>
                  <a:lnTo>
                    <a:pt x="0" y="142107"/>
                  </a:lnTo>
                  <a:close/>
                </a:path>
              </a:pathLst>
            </a:custGeom>
            <a:solidFill>
              <a:srgbClr val="000000">
                <a:alpha val="0"/>
              </a:srgbClr>
            </a:solidFill>
            <a:ln w="114300" cap="sq">
              <a:solidFill>
                <a:srgbClr val="EE4A46"/>
              </a:solidFill>
              <a:prstDash val="solid"/>
              <a:miter/>
            </a:ln>
          </p:spPr>
          <p:txBody>
            <a:bodyPr/>
            <a:lstStyle/>
            <a:p>
              <a:endParaRPr lang="en-US"/>
            </a:p>
          </p:txBody>
        </p:sp>
        <p:sp>
          <p:nvSpPr>
            <p:cNvPr id="26" name="TextBox 26"/>
            <p:cNvSpPr txBox="1"/>
            <p:nvPr/>
          </p:nvSpPr>
          <p:spPr>
            <a:xfrm>
              <a:off x="0" y="-9525"/>
              <a:ext cx="1292719" cy="151632"/>
            </a:xfrm>
            <a:prstGeom prst="rect">
              <a:avLst/>
            </a:prstGeom>
          </p:spPr>
          <p:txBody>
            <a:bodyPr lIns="50800" tIns="50800" rIns="50800" bIns="50800" rtlCol="0" anchor="ctr"/>
            <a:lstStyle/>
            <a:p>
              <a:pPr algn="ctr">
                <a:lnSpc>
                  <a:spcPts val="2639"/>
                </a:lnSpc>
              </a:pPr>
              <a:endParaRPr/>
            </a:p>
          </p:txBody>
        </p:sp>
      </p:grpSp>
      <p:sp>
        <p:nvSpPr>
          <p:cNvPr id="27" name="Freeform 27"/>
          <p:cNvSpPr/>
          <p:nvPr/>
        </p:nvSpPr>
        <p:spPr>
          <a:xfrm rot="-386545" flipV="1">
            <a:off x="5822568" y="6886485"/>
            <a:ext cx="2265076" cy="2338143"/>
          </a:xfrm>
          <a:custGeom>
            <a:avLst/>
            <a:gdLst/>
            <a:ahLst/>
            <a:cxnLst/>
            <a:rect l="l" t="t" r="r" b="b"/>
            <a:pathLst>
              <a:path w="2265076" h="2338143">
                <a:moveTo>
                  <a:pt x="0" y="2338143"/>
                </a:moveTo>
                <a:lnTo>
                  <a:pt x="2265076" y="2338143"/>
                </a:lnTo>
                <a:lnTo>
                  <a:pt x="2265076" y="0"/>
                </a:lnTo>
                <a:lnTo>
                  <a:pt x="0" y="0"/>
                </a:lnTo>
                <a:lnTo>
                  <a:pt x="0" y="2338143"/>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8" name="Freeform 28"/>
          <p:cNvSpPr/>
          <p:nvPr/>
        </p:nvSpPr>
        <p:spPr>
          <a:xfrm>
            <a:off x="11647106" y="9640943"/>
            <a:ext cx="5751597" cy="589539"/>
          </a:xfrm>
          <a:custGeom>
            <a:avLst/>
            <a:gdLst/>
            <a:ahLst/>
            <a:cxnLst/>
            <a:rect l="l" t="t" r="r" b="b"/>
            <a:pathLst>
              <a:path w="5751597" h="589539">
                <a:moveTo>
                  <a:pt x="0" y="0"/>
                </a:moveTo>
                <a:lnTo>
                  <a:pt x="5751597" y="0"/>
                </a:lnTo>
                <a:lnTo>
                  <a:pt x="5751597" y="589538"/>
                </a:lnTo>
                <a:lnTo>
                  <a:pt x="0" y="5895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9" name="TextBox 29"/>
          <p:cNvSpPr txBox="1"/>
          <p:nvPr/>
        </p:nvSpPr>
        <p:spPr>
          <a:xfrm>
            <a:off x="11345899" y="359316"/>
            <a:ext cx="6751249" cy="9907520"/>
          </a:xfrm>
          <a:prstGeom prst="rect">
            <a:avLst/>
          </a:prstGeom>
        </p:spPr>
        <p:txBody>
          <a:bodyPr lIns="0" tIns="0" rIns="0" bIns="0" rtlCol="0" anchor="t">
            <a:spAutoFit/>
          </a:bodyPr>
          <a:lstStyle/>
          <a:p>
            <a:pPr marL="474937" lvl="1" indent="-237469" algn="l">
              <a:lnSpc>
                <a:spcPts val="3079"/>
              </a:lnSpc>
              <a:buFont typeface="Arial"/>
              <a:buChar char="•"/>
            </a:pPr>
            <a:r>
              <a:rPr lang="en-US" sz="2199" dirty="0">
                <a:solidFill>
                  <a:srgbClr val="2B3372"/>
                </a:solidFill>
                <a:ea typeface="Status-quo"/>
                <a:cs typeface="Status-quo"/>
                <a:sym typeface="Status-quo"/>
              </a:rPr>
              <a:t>Sustainable Packaging</a:t>
            </a:r>
          </a:p>
          <a:p>
            <a:pPr marL="949875" lvl="2" indent="-316625" algn="l">
              <a:lnSpc>
                <a:spcPts val="3079"/>
              </a:lnSpc>
              <a:buFont typeface="Arial"/>
              <a:buChar char="⚬"/>
            </a:pPr>
            <a:r>
              <a:rPr lang="en-US" sz="2199" b="1" dirty="0">
                <a:solidFill>
                  <a:srgbClr val="2B3372"/>
                </a:solidFill>
                <a:ea typeface="Status-quo Semi-Bold"/>
                <a:cs typeface="Status-quo Semi-Bold"/>
                <a:sym typeface="Status-quo Semi-Bold"/>
              </a:rPr>
              <a:t>Recycling</a:t>
            </a:r>
          </a:p>
          <a:p>
            <a:pPr marL="949875" lvl="2" indent="-316625" algn="l">
              <a:lnSpc>
                <a:spcPts val="3079"/>
              </a:lnSpc>
              <a:buFont typeface="Arial"/>
              <a:buChar char="⚬"/>
            </a:pPr>
            <a:r>
              <a:rPr lang="en-US" sz="2199" b="1" dirty="0">
                <a:solidFill>
                  <a:srgbClr val="2B3372"/>
                </a:solidFill>
                <a:ea typeface="Status-quo Semi-Bold"/>
                <a:cs typeface="Status-quo Semi-Bold"/>
                <a:sym typeface="Status-quo Semi-Bold"/>
              </a:rPr>
              <a:t>Bio-based</a:t>
            </a:r>
          </a:p>
          <a:p>
            <a:pPr marL="949875" lvl="2" indent="-316625" algn="l">
              <a:lnSpc>
                <a:spcPts val="3079"/>
              </a:lnSpc>
              <a:buFont typeface="Arial"/>
              <a:buChar char="⚬"/>
            </a:pPr>
            <a:r>
              <a:rPr lang="en-US" sz="2199" b="1" dirty="0">
                <a:solidFill>
                  <a:srgbClr val="2B3372"/>
                </a:solidFill>
                <a:ea typeface="Status-quo Semi-Bold"/>
                <a:cs typeface="Status-quo Semi-Bold"/>
                <a:sym typeface="Status-quo Semi-Bold"/>
              </a:rPr>
              <a:t>Reusable/Returnable</a:t>
            </a:r>
          </a:p>
          <a:p>
            <a:pPr marL="474937" lvl="1" indent="-237469" algn="l">
              <a:lnSpc>
                <a:spcPts val="3079"/>
              </a:lnSpc>
              <a:buFont typeface="Arial"/>
              <a:buChar char="•"/>
            </a:pPr>
            <a:r>
              <a:rPr lang="en-US" sz="2199" dirty="0">
                <a:solidFill>
                  <a:srgbClr val="2B3372"/>
                </a:solidFill>
                <a:ea typeface="Status-quo"/>
                <a:cs typeface="Status-quo"/>
                <a:sym typeface="Status-quo"/>
              </a:rPr>
              <a:t>Flexibles</a:t>
            </a:r>
          </a:p>
          <a:p>
            <a:pPr marL="949875" lvl="2" indent="-316625" algn="l">
              <a:lnSpc>
                <a:spcPts val="3079"/>
              </a:lnSpc>
              <a:buFont typeface="Arial"/>
              <a:buChar char="⚬"/>
            </a:pPr>
            <a:r>
              <a:rPr lang="en-US" sz="2199" b="1" dirty="0">
                <a:solidFill>
                  <a:srgbClr val="2B3372"/>
                </a:solidFill>
                <a:ea typeface="Status-quo Semi-Bold"/>
                <a:cs typeface="Status-quo Semi-Bold"/>
                <a:sym typeface="Status-quo Semi-Bold"/>
              </a:rPr>
              <a:t>Bagging &amp; Pouching</a:t>
            </a:r>
          </a:p>
          <a:p>
            <a:pPr marL="949875" lvl="2" indent="-316625" algn="l">
              <a:lnSpc>
                <a:spcPts val="3079"/>
              </a:lnSpc>
              <a:buFont typeface="Arial"/>
              <a:buChar char="⚬"/>
            </a:pPr>
            <a:r>
              <a:rPr lang="en-US" sz="2199" b="1" dirty="0">
                <a:solidFill>
                  <a:srgbClr val="2B3372"/>
                </a:solidFill>
                <a:ea typeface="Status-quo Semi-Bold"/>
                <a:cs typeface="Status-quo Semi-Bold"/>
                <a:sym typeface="Status-quo Semi-Bold"/>
              </a:rPr>
              <a:t>Wrapping</a:t>
            </a:r>
          </a:p>
          <a:p>
            <a:pPr marL="474937" lvl="1" indent="-237469" algn="l">
              <a:lnSpc>
                <a:spcPts val="3079"/>
              </a:lnSpc>
              <a:buFont typeface="Arial"/>
              <a:buChar char="•"/>
            </a:pPr>
            <a:r>
              <a:rPr lang="en-US" sz="2199" dirty="0">
                <a:solidFill>
                  <a:srgbClr val="2B3372"/>
                </a:solidFill>
                <a:ea typeface="Status-quo"/>
                <a:cs typeface="Status-quo"/>
                <a:sym typeface="Status-quo"/>
              </a:rPr>
              <a:t>Rigid</a:t>
            </a:r>
          </a:p>
          <a:p>
            <a:pPr marL="949875" lvl="2" indent="-316625" algn="l">
              <a:lnSpc>
                <a:spcPts val="3079"/>
              </a:lnSpc>
              <a:buFont typeface="Arial"/>
              <a:buChar char="⚬"/>
            </a:pPr>
            <a:r>
              <a:rPr lang="en-US" sz="2199" b="1" dirty="0">
                <a:solidFill>
                  <a:srgbClr val="2B3372"/>
                </a:solidFill>
                <a:ea typeface="Status-quo Semi-Bold"/>
                <a:cs typeface="Status-quo Semi-Bold"/>
                <a:sym typeface="Status-quo Semi-Bold"/>
              </a:rPr>
              <a:t>Filling, Capping &amp; Closing</a:t>
            </a:r>
          </a:p>
          <a:p>
            <a:pPr marL="949875" lvl="2" indent="-316625" algn="l">
              <a:lnSpc>
                <a:spcPts val="3079"/>
              </a:lnSpc>
              <a:buFont typeface="Arial"/>
              <a:buChar char="⚬"/>
            </a:pPr>
            <a:r>
              <a:rPr lang="en-US" sz="2199" b="1" dirty="0">
                <a:solidFill>
                  <a:srgbClr val="2B3372"/>
                </a:solidFill>
                <a:ea typeface="Status-quo Semi-Bold"/>
                <a:cs typeface="Status-quo Semi-Bold"/>
                <a:sym typeface="Status-quo Semi-Bold"/>
              </a:rPr>
              <a:t>Containers &amp; Closures</a:t>
            </a:r>
          </a:p>
          <a:p>
            <a:pPr marL="474937" lvl="1" indent="-237469" algn="l">
              <a:lnSpc>
                <a:spcPts val="3079"/>
              </a:lnSpc>
              <a:buFont typeface="Arial"/>
              <a:buChar char="•"/>
            </a:pPr>
            <a:r>
              <a:rPr lang="en-US" sz="2199" dirty="0">
                <a:solidFill>
                  <a:srgbClr val="2B3372"/>
                </a:solidFill>
                <a:ea typeface="Status-quo"/>
                <a:cs typeface="Status-quo"/>
                <a:sym typeface="Status-quo"/>
              </a:rPr>
              <a:t>Coding, Printing &amp; Labeling</a:t>
            </a:r>
          </a:p>
          <a:p>
            <a:pPr marL="949875" lvl="2" indent="-316625" algn="l">
              <a:lnSpc>
                <a:spcPts val="3079"/>
              </a:lnSpc>
              <a:buFont typeface="Arial"/>
              <a:buChar char="⚬"/>
            </a:pPr>
            <a:r>
              <a:rPr lang="en-US" sz="2199" b="1" dirty="0">
                <a:solidFill>
                  <a:srgbClr val="2B3372"/>
                </a:solidFill>
                <a:ea typeface="Status-quo Semi-Bold"/>
                <a:cs typeface="Status-quo Semi-Bold"/>
                <a:sym typeface="Status-quo Semi-Bold"/>
              </a:rPr>
              <a:t>Labeling</a:t>
            </a:r>
          </a:p>
          <a:p>
            <a:pPr marL="949875" lvl="2" indent="-316625" algn="l">
              <a:lnSpc>
                <a:spcPts val="3079"/>
              </a:lnSpc>
              <a:buFont typeface="Arial"/>
              <a:buChar char="⚬"/>
            </a:pPr>
            <a:r>
              <a:rPr lang="en-US" sz="2199" b="1" dirty="0">
                <a:solidFill>
                  <a:srgbClr val="2B3372"/>
                </a:solidFill>
                <a:ea typeface="Status-quo Semi-Bold"/>
                <a:cs typeface="Status-quo Semi-Bold"/>
                <a:sym typeface="Status-quo Semi-Bold"/>
              </a:rPr>
              <a:t>Coding &amp; Marking</a:t>
            </a:r>
          </a:p>
          <a:p>
            <a:pPr marL="949875" lvl="2" indent="-316625" algn="l">
              <a:lnSpc>
                <a:spcPts val="3079"/>
              </a:lnSpc>
              <a:buFont typeface="Arial"/>
              <a:buChar char="⚬"/>
            </a:pPr>
            <a:r>
              <a:rPr lang="en-US" sz="2199" b="1" dirty="0">
                <a:solidFill>
                  <a:srgbClr val="2B3372"/>
                </a:solidFill>
                <a:ea typeface="Status-quo Semi-Bold"/>
                <a:cs typeface="Status-quo Semi-Bold"/>
                <a:sym typeface="Status-quo Semi-Bold"/>
              </a:rPr>
              <a:t>Package Printing</a:t>
            </a:r>
          </a:p>
          <a:p>
            <a:pPr marL="474937" lvl="1" indent="-237469" algn="l">
              <a:lnSpc>
                <a:spcPts val="3079"/>
              </a:lnSpc>
              <a:buFont typeface="Arial"/>
              <a:buChar char="•"/>
            </a:pPr>
            <a:r>
              <a:rPr lang="en-US" sz="2199" dirty="0">
                <a:solidFill>
                  <a:srgbClr val="2B3372"/>
                </a:solidFill>
                <a:ea typeface="Status-quo"/>
                <a:cs typeface="Status-quo"/>
                <a:sym typeface="Status-quo"/>
              </a:rPr>
              <a:t>Secondary Packaging</a:t>
            </a:r>
          </a:p>
          <a:p>
            <a:pPr marL="949875" lvl="2" indent="-316625" algn="l">
              <a:lnSpc>
                <a:spcPts val="3079"/>
              </a:lnSpc>
              <a:buFont typeface="Arial"/>
              <a:buChar char="⚬"/>
            </a:pPr>
            <a:r>
              <a:rPr lang="en-US" sz="2199" b="1" dirty="0" err="1">
                <a:solidFill>
                  <a:srgbClr val="2B3372"/>
                </a:solidFill>
                <a:ea typeface="Status-quo Semi-Bold"/>
                <a:cs typeface="Status-quo Semi-Bold"/>
                <a:sym typeface="Status-quo Semi-Bold"/>
              </a:rPr>
              <a:t>Cartoning</a:t>
            </a:r>
            <a:endParaRPr lang="en-US" sz="2199" b="1" dirty="0">
              <a:solidFill>
                <a:srgbClr val="2B3372"/>
              </a:solidFill>
              <a:ea typeface="Status-quo Semi-Bold"/>
              <a:cs typeface="Status-quo Semi-Bold"/>
              <a:sym typeface="Status-quo Semi-Bold"/>
            </a:endParaRPr>
          </a:p>
          <a:p>
            <a:pPr marL="949875" lvl="2" indent="-316625" algn="l">
              <a:lnSpc>
                <a:spcPts val="3079"/>
              </a:lnSpc>
              <a:buFont typeface="Arial"/>
              <a:buChar char="⚬"/>
            </a:pPr>
            <a:r>
              <a:rPr lang="en-US" sz="2199" b="1" dirty="0" err="1">
                <a:solidFill>
                  <a:srgbClr val="2B3372"/>
                </a:solidFill>
                <a:ea typeface="Status-quo Semi-Bold"/>
                <a:cs typeface="Status-quo Semi-Bold"/>
                <a:sym typeface="Status-quo Semi-Bold"/>
              </a:rPr>
              <a:t>Multipacking</a:t>
            </a:r>
            <a:endParaRPr lang="en-US" sz="2199" b="1" dirty="0">
              <a:solidFill>
                <a:srgbClr val="2B3372"/>
              </a:solidFill>
              <a:ea typeface="Status-quo Semi-Bold"/>
              <a:cs typeface="Status-quo Semi-Bold"/>
              <a:sym typeface="Status-quo Semi-Bold"/>
            </a:endParaRPr>
          </a:p>
          <a:p>
            <a:pPr marL="949875" lvl="2" indent="-316625" algn="l">
              <a:lnSpc>
                <a:spcPts val="3079"/>
              </a:lnSpc>
              <a:buFont typeface="Arial"/>
              <a:buChar char="⚬"/>
            </a:pPr>
            <a:r>
              <a:rPr lang="en-US" sz="2199" b="1" dirty="0">
                <a:solidFill>
                  <a:srgbClr val="2B3372"/>
                </a:solidFill>
                <a:ea typeface="Status-quo Semi-Bold"/>
                <a:cs typeface="Status-quo Semi-Bold"/>
                <a:sym typeface="Status-quo Semi-Bold"/>
              </a:rPr>
              <a:t>Case/Tray Packing</a:t>
            </a:r>
          </a:p>
          <a:p>
            <a:pPr marL="949875" lvl="2" indent="-316625" algn="l">
              <a:lnSpc>
                <a:spcPts val="3079"/>
              </a:lnSpc>
              <a:buFont typeface="Arial"/>
              <a:buChar char="⚬"/>
            </a:pPr>
            <a:r>
              <a:rPr lang="en-US" sz="2199" b="1" dirty="0">
                <a:solidFill>
                  <a:srgbClr val="2B3372"/>
                </a:solidFill>
                <a:ea typeface="Status-quo Semi-Bold"/>
                <a:cs typeface="Status-quo Semi-Bold"/>
                <a:sym typeface="Status-quo Semi-Bold"/>
              </a:rPr>
              <a:t>Robotics</a:t>
            </a:r>
          </a:p>
          <a:p>
            <a:pPr marL="474937" lvl="1" indent="-237469" algn="l">
              <a:lnSpc>
                <a:spcPts val="3079"/>
              </a:lnSpc>
              <a:buFont typeface="Arial"/>
              <a:buChar char="•"/>
            </a:pPr>
            <a:r>
              <a:rPr lang="en-US" sz="2199" dirty="0">
                <a:solidFill>
                  <a:srgbClr val="2B3372"/>
                </a:solidFill>
                <a:ea typeface="Status-quo"/>
                <a:cs typeface="Status-quo"/>
                <a:sym typeface="Status-quo"/>
              </a:rPr>
              <a:t>Trends</a:t>
            </a:r>
          </a:p>
          <a:p>
            <a:pPr marL="949875" lvl="2" indent="-316625" algn="l">
              <a:lnSpc>
                <a:spcPts val="3079"/>
              </a:lnSpc>
              <a:buFont typeface="Arial"/>
              <a:buChar char="⚬"/>
            </a:pPr>
            <a:r>
              <a:rPr lang="en-US" sz="2199" b="1" dirty="0">
                <a:solidFill>
                  <a:srgbClr val="2B3372"/>
                </a:solidFill>
                <a:ea typeface="Status-quo Semi-Bold"/>
                <a:cs typeface="Status-quo Semi-Bold"/>
                <a:sym typeface="Status-quo Semi-Bold"/>
              </a:rPr>
              <a:t>Contract Packaging</a:t>
            </a:r>
          </a:p>
          <a:p>
            <a:pPr marL="949875" lvl="2" indent="-316625" algn="l">
              <a:lnSpc>
                <a:spcPts val="3079"/>
              </a:lnSpc>
              <a:buFont typeface="Arial"/>
              <a:buChar char="⚬"/>
            </a:pPr>
            <a:r>
              <a:rPr lang="en-US" sz="2199" b="1" dirty="0">
                <a:solidFill>
                  <a:srgbClr val="2B3372"/>
                </a:solidFill>
                <a:ea typeface="Status-quo Semi-Bold"/>
                <a:cs typeface="Status-quo Semi-Bold"/>
                <a:sym typeface="Status-quo Semi-Bold"/>
              </a:rPr>
              <a:t>Logistics/Supply Chain</a:t>
            </a:r>
          </a:p>
          <a:p>
            <a:pPr marL="949875" lvl="2" indent="-316625" algn="l">
              <a:lnSpc>
                <a:spcPts val="3079"/>
              </a:lnSpc>
              <a:buFont typeface="Arial"/>
              <a:buChar char="⚬"/>
            </a:pPr>
            <a:r>
              <a:rPr lang="en-US" sz="2199" b="1" dirty="0">
                <a:solidFill>
                  <a:srgbClr val="2B3372"/>
                </a:solidFill>
                <a:ea typeface="Status-quo Semi-Bold"/>
                <a:cs typeface="Status-quo Semi-Bold"/>
                <a:sym typeface="Status-quo Semi-Bold"/>
              </a:rPr>
              <a:t>Controls &amp; Machine Components</a:t>
            </a:r>
          </a:p>
          <a:p>
            <a:pPr marL="949875" lvl="2" indent="-316625" algn="l">
              <a:lnSpc>
                <a:spcPts val="3079"/>
              </a:lnSpc>
              <a:buFont typeface="Arial"/>
              <a:buChar char="⚬"/>
            </a:pPr>
            <a:r>
              <a:rPr lang="en-US" sz="2199" b="1" dirty="0">
                <a:solidFill>
                  <a:srgbClr val="2B3372"/>
                </a:solidFill>
                <a:ea typeface="Status-quo Semi-Bold"/>
                <a:cs typeface="Status-quo Semi-Bold"/>
                <a:sym typeface="Status-quo Semi-Bold"/>
              </a:rPr>
              <a:t>E-commerce/D2C Packaging</a:t>
            </a:r>
          </a:p>
          <a:p>
            <a:pPr marL="949875" lvl="2" indent="-316625" algn="l">
              <a:lnSpc>
                <a:spcPts val="3079"/>
              </a:lnSpc>
              <a:buFont typeface="Arial"/>
              <a:buChar char="⚬"/>
            </a:pPr>
            <a:r>
              <a:rPr lang="en-US" sz="2199" b="1" dirty="0">
                <a:solidFill>
                  <a:srgbClr val="2B3372"/>
                </a:solidFill>
                <a:ea typeface="Status-quo Semi-Bold"/>
                <a:cs typeface="Status-quo Semi-Bold"/>
                <a:sym typeface="Status-quo Semi-Bold"/>
              </a:rPr>
              <a:t>Package Design</a:t>
            </a:r>
          </a:p>
        </p:txBody>
      </p:sp>
      <p:sp>
        <p:nvSpPr>
          <p:cNvPr id="30" name="TextBox 30"/>
          <p:cNvSpPr txBox="1"/>
          <p:nvPr/>
        </p:nvSpPr>
        <p:spPr>
          <a:xfrm>
            <a:off x="427473" y="820554"/>
            <a:ext cx="8330243" cy="400050"/>
          </a:xfrm>
          <a:prstGeom prst="rect">
            <a:avLst/>
          </a:prstGeom>
        </p:spPr>
        <p:txBody>
          <a:bodyPr lIns="0" tIns="0" rIns="0" bIns="0" rtlCol="0" anchor="t">
            <a:spAutoFit/>
          </a:bodyPr>
          <a:lstStyle/>
          <a:p>
            <a:pPr algn="ctr">
              <a:lnSpc>
                <a:spcPts val="3120"/>
              </a:lnSpc>
              <a:spcBef>
                <a:spcPct val="0"/>
              </a:spcBef>
            </a:pPr>
            <a:r>
              <a:rPr lang="en-US" sz="2600">
                <a:solidFill>
                  <a:srgbClr val="FEFDFF"/>
                </a:solidFill>
                <a:latin typeface="Quattrocento Bold"/>
                <a:ea typeface="Quattrocento Bold"/>
                <a:cs typeface="Quattrocento Bold"/>
                <a:sym typeface="Quattrocento Bold"/>
              </a:rPr>
              <a:t>Category Roadblock</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BA752246-EAE8-3457-FC2F-AED8DF5E57B6}"/>
              </a:ext>
            </a:extLst>
          </p:cNvPr>
          <p:cNvSpPr/>
          <p:nvPr/>
        </p:nvSpPr>
        <p:spPr>
          <a:xfrm>
            <a:off x="-76200" y="0"/>
            <a:ext cx="9525000" cy="10287000"/>
          </a:xfrm>
          <a:prstGeom prst="rect">
            <a:avLst/>
          </a:prstGeom>
          <a:solidFill>
            <a:srgbClr val="FF55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4"/>
          <p:cNvSpPr/>
          <p:nvPr/>
        </p:nvSpPr>
        <p:spPr>
          <a:xfrm>
            <a:off x="11018072" y="1370941"/>
            <a:ext cx="5751597" cy="589539"/>
          </a:xfrm>
          <a:custGeom>
            <a:avLst/>
            <a:gdLst/>
            <a:ahLst/>
            <a:cxnLst/>
            <a:rect l="l" t="t" r="r" b="b"/>
            <a:pathLst>
              <a:path w="5751597" h="589539">
                <a:moveTo>
                  <a:pt x="0" y="0"/>
                </a:moveTo>
                <a:lnTo>
                  <a:pt x="5751597" y="0"/>
                </a:lnTo>
                <a:lnTo>
                  <a:pt x="5751597" y="589538"/>
                </a:lnTo>
                <a:lnTo>
                  <a:pt x="0" y="5895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11150046" y="1737864"/>
            <a:ext cx="5751597" cy="589539"/>
          </a:xfrm>
          <a:custGeom>
            <a:avLst/>
            <a:gdLst/>
            <a:ahLst/>
            <a:cxnLst/>
            <a:rect l="l" t="t" r="r" b="b"/>
            <a:pathLst>
              <a:path w="5751597" h="589539">
                <a:moveTo>
                  <a:pt x="0" y="0"/>
                </a:moveTo>
                <a:lnTo>
                  <a:pt x="5751597" y="0"/>
                </a:lnTo>
                <a:lnTo>
                  <a:pt x="5751597" y="589539"/>
                </a:lnTo>
                <a:lnTo>
                  <a:pt x="0" y="5895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11301542" y="2881330"/>
            <a:ext cx="5751597" cy="589539"/>
          </a:xfrm>
          <a:custGeom>
            <a:avLst/>
            <a:gdLst/>
            <a:ahLst/>
            <a:cxnLst/>
            <a:rect l="l" t="t" r="r" b="b"/>
            <a:pathLst>
              <a:path w="5751597" h="589539">
                <a:moveTo>
                  <a:pt x="0" y="0"/>
                </a:moveTo>
                <a:lnTo>
                  <a:pt x="5751596" y="0"/>
                </a:lnTo>
                <a:lnTo>
                  <a:pt x="5751596" y="589538"/>
                </a:lnTo>
                <a:lnTo>
                  <a:pt x="0" y="5895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11301542" y="4107061"/>
            <a:ext cx="5751597" cy="589539"/>
          </a:xfrm>
          <a:custGeom>
            <a:avLst/>
            <a:gdLst/>
            <a:ahLst/>
            <a:cxnLst/>
            <a:rect l="l" t="t" r="r" b="b"/>
            <a:pathLst>
              <a:path w="5751597" h="589539">
                <a:moveTo>
                  <a:pt x="0" y="0"/>
                </a:moveTo>
                <a:lnTo>
                  <a:pt x="5751596" y="0"/>
                </a:lnTo>
                <a:lnTo>
                  <a:pt x="5751596" y="589539"/>
                </a:lnTo>
                <a:lnTo>
                  <a:pt x="0" y="5895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8"/>
          <p:cNvSpPr/>
          <p:nvPr/>
        </p:nvSpPr>
        <p:spPr>
          <a:xfrm>
            <a:off x="11301542" y="3732628"/>
            <a:ext cx="5751597" cy="589539"/>
          </a:xfrm>
          <a:custGeom>
            <a:avLst/>
            <a:gdLst/>
            <a:ahLst/>
            <a:cxnLst/>
            <a:rect l="l" t="t" r="r" b="b"/>
            <a:pathLst>
              <a:path w="5751597" h="589539">
                <a:moveTo>
                  <a:pt x="0" y="0"/>
                </a:moveTo>
                <a:lnTo>
                  <a:pt x="5751596" y="0"/>
                </a:lnTo>
                <a:lnTo>
                  <a:pt x="5751596" y="589538"/>
                </a:lnTo>
                <a:lnTo>
                  <a:pt x="0" y="5895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p:cNvSpPr/>
          <p:nvPr/>
        </p:nvSpPr>
        <p:spPr>
          <a:xfrm>
            <a:off x="11301542" y="4901209"/>
            <a:ext cx="5751597" cy="589539"/>
          </a:xfrm>
          <a:custGeom>
            <a:avLst/>
            <a:gdLst/>
            <a:ahLst/>
            <a:cxnLst/>
            <a:rect l="l" t="t" r="r" b="b"/>
            <a:pathLst>
              <a:path w="5751597" h="589539">
                <a:moveTo>
                  <a:pt x="0" y="0"/>
                </a:moveTo>
                <a:lnTo>
                  <a:pt x="5751596" y="0"/>
                </a:lnTo>
                <a:lnTo>
                  <a:pt x="5751596" y="589539"/>
                </a:lnTo>
                <a:lnTo>
                  <a:pt x="0" y="5895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p:cNvSpPr/>
          <p:nvPr/>
        </p:nvSpPr>
        <p:spPr>
          <a:xfrm>
            <a:off x="11301542" y="4506979"/>
            <a:ext cx="5751597" cy="589539"/>
          </a:xfrm>
          <a:custGeom>
            <a:avLst/>
            <a:gdLst/>
            <a:ahLst/>
            <a:cxnLst/>
            <a:rect l="l" t="t" r="r" b="b"/>
            <a:pathLst>
              <a:path w="5751597" h="589539">
                <a:moveTo>
                  <a:pt x="0" y="0"/>
                </a:moveTo>
                <a:lnTo>
                  <a:pt x="5751596" y="0"/>
                </a:lnTo>
                <a:lnTo>
                  <a:pt x="5751596" y="589539"/>
                </a:lnTo>
                <a:lnTo>
                  <a:pt x="0" y="5895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p:cNvSpPr/>
          <p:nvPr/>
        </p:nvSpPr>
        <p:spPr>
          <a:xfrm>
            <a:off x="11301542" y="5256533"/>
            <a:ext cx="5751597" cy="589539"/>
          </a:xfrm>
          <a:custGeom>
            <a:avLst/>
            <a:gdLst/>
            <a:ahLst/>
            <a:cxnLst/>
            <a:rect l="l" t="t" r="r" b="b"/>
            <a:pathLst>
              <a:path w="5751597" h="589539">
                <a:moveTo>
                  <a:pt x="0" y="0"/>
                </a:moveTo>
                <a:lnTo>
                  <a:pt x="5751596" y="0"/>
                </a:lnTo>
                <a:lnTo>
                  <a:pt x="5751596" y="589539"/>
                </a:lnTo>
                <a:lnTo>
                  <a:pt x="0" y="5895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Freeform 12"/>
          <p:cNvSpPr/>
          <p:nvPr/>
        </p:nvSpPr>
        <p:spPr>
          <a:xfrm>
            <a:off x="11301542" y="2471755"/>
            <a:ext cx="5751597" cy="589539"/>
          </a:xfrm>
          <a:custGeom>
            <a:avLst/>
            <a:gdLst/>
            <a:ahLst/>
            <a:cxnLst/>
            <a:rect l="l" t="t" r="r" b="b"/>
            <a:pathLst>
              <a:path w="5751597" h="589539">
                <a:moveTo>
                  <a:pt x="0" y="0"/>
                </a:moveTo>
                <a:lnTo>
                  <a:pt x="5751596" y="0"/>
                </a:lnTo>
                <a:lnTo>
                  <a:pt x="5751596" y="589538"/>
                </a:lnTo>
                <a:lnTo>
                  <a:pt x="0" y="5895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Freeform 13"/>
          <p:cNvSpPr/>
          <p:nvPr/>
        </p:nvSpPr>
        <p:spPr>
          <a:xfrm>
            <a:off x="11301542" y="2116337"/>
            <a:ext cx="5751597" cy="589539"/>
          </a:xfrm>
          <a:custGeom>
            <a:avLst/>
            <a:gdLst/>
            <a:ahLst/>
            <a:cxnLst/>
            <a:rect l="l" t="t" r="r" b="b"/>
            <a:pathLst>
              <a:path w="5751597" h="589539">
                <a:moveTo>
                  <a:pt x="0" y="0"/>
                </a:moveTo>
                <a:lnTo>
                  <a:pt x="5751596" y="0"/>
                </a:lnTo>
                <a:lnTo>
                  <a:pt x="5751596" y="589539"/>
                </a:lnTo>
                <a:lnTo>
                  <a:pt x="0" y="5895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4" name="Freeform 14"/>
          <p:cNvSpPr/>
          <p:nvPr/>
        </p:nvSpPr>
        <p:spPr>
          <a:xfrm>
            <a:off x="11450348" y="7217540"/>
            <a:ext cx="5751597" cy="589539"/>
          </a:xfrm>
          <a:custGeom>
            <a:avLst/>
            <a:gdLst/>
            <a:ahLst/>
            <a:cxnLst/>
            <a:rect l="l" t="t" r="r" b="b"/>
            <a:pathLst>
              <a:path w="5751597" h="589539">
                <a:moveTo>
                  <a:pt x="0" y="0"/>
                </a:moveTo>
                <a:lnTo>
                  <a:pt x="5751597" y="0"/>
                </a:lnTo>
                <a:lnTo>
                  <a:pt x="5751597" y="589539"/>
                </a:lnTo>
                <a:lnTo>
                  <a:pt x="0" y="5895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5" name="Freeform 15"/>
          <p:cNvSpPr/>
          <p:nvPr/>
        </p:nvSpPr>
        <p:spPr>
          <a:xfrm>
            <a:off x="11450348" y="5633623"/>
            <a:ext cx="5751597" cy="589539"/>
          </a:xfrm>
          <a:custGeom>
            <a:avLst/>
            <a:gdLst/>
            <a:ahLst/>
            <a:cxnLst/>
            <a:rect l="l" t="t" r="r" b="b"/>
            <a:pathLst>
              <a:path w="5751597" h="589539">
                <a:moveTo>
                  <a:pt x="0" y="0"/>
                </a:moveTo>
                <a:lnTo>
                  <a:pt x="5751597" y="0"/>
                </a:lnTo>
                <a:lnTo>
                  <a:pt x="5751597" y="589538"/>
                </a:lnTo>
                <a:lnTo>
                  <a:pt x="0" y="5895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6" name="Freeform 16"/>
          <p:cNvSpPr/>
          <p:nvPr/>
        </p:nvSpPr>
        <p:spPr>
          <a:xfrm>
            <a:off x="11450348" y="7611770"/>
            <a:ext cx="5751597" cy="589539"/>
          </a:xfrm>
          <a:custGeom>
            <a:avLst/>
            <a:gdLst/>
            <a:ahLst/>
            <a:cxnLst/>
            <a:rect l="l" t="t" r="r" b="b"/>
            <a:pathLst>
              <a:path w="5751597" h="589539">
                <a:moveTo>
                  <a:pt x="0" y="0"/>
                </a:moveTo>
                <a:lnTo>
                  <a:pt x="5751597" y="0"/>
                </a:lnTo>
                <a:lnTo>
                  <a:pt x="5751597" y="589539"/>
                </a:lnTo>
                <a:lnTo>
                  <a:pt x="0" y="5895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7" name="Freeform 17"/>
          <p:cNvSpPr/>
          <p:nvPr/>
        </p:nvSpPr>
        <p:spPr>
          <a:xfrm>
            <a:off x="11450348" y="7965186"/>
            <a:ext cx="5751597" cy="589539"/>
          </a:xfrm>
          <a:custGeom>
            <a:avLst/>
            <a:gdLst/>
            <a:ahLst/>
            <a:cxnLst/>
            <a:rect l="l" t="t" r="r" b="b"/>
            <a:pathLst>
              <a:path w="5751597" h="589539">
                <a:moveTo>
                  <a:pt x="0" y="0"/>
                </a:moveTo>
                <a:lnTo>
                  <a:pt x="5751597" y="0"/>
                </a:lnTo>
                <a:lnTo>
                  <a:pt x="5751597" y="589539"/>
                </a:lnTo>
                <a:lnTo>
                  <a:pt x="0" y="5895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8" name="Freeform 18"/>
          <p:cNvSpPr/>
          <p:nvPr/>
        </p:nvSpPr>
        <p:spPr>
          <a:xfrm>
            <a:off x="11450348" y="6821634"/>
            <a:ext cx="5751597" cy="589539"/>
          </a:xfrm>
          <a:custGeom>
            <a:avLst/>
            <a:gdLst/>
            <a:ahLst/>
            <a:cxnLst/>
            <a:rect l="l" t="t" r="r" b="b"/>
            <a:pathLst>
              <a:path w="5751597" h="589539">
                <a:moveTo>
                  <a:pt x="0" y="0"/>
                </a:moveTo>
                <a:lnTo>
                  <a:pt x="5751597" y="0"/>
                </a:lnTo>
                <a:lnTo>
                  <a:pt x="5751597" y="589539"/>
                </a:lnTo>
                <a:lnTo>
                  <a:pt x="0" y="5895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9" name="Freeform 19"/>
          <p:cNvSpPr/>
          <p:nvPr/>
        </p:nvSpPr>
        <p:spPr>
          <a:xfrm>
            <a:off x="11450348" y="6480336"/>
            <a:ext cx="5751597" cy="589539"/>
          </a:xfrm>
          <a:custGeom>
            <a:avLst/>
            <a:gdLst/>
            <a:ahLst/>
            <a:cxnLst/>
            <a:rect l="l" t="t" r="r" b="b"/>
            <a:pathLst>
              <a:path w="5751597" h="589539">
                <a:moveTo>
                  <a:pt x="0" y="0"/>
                </a:moveTo>
                <a:lnTo>
                  <a:pt x="5751597" y="0"/>
                </a:lnTo>
                <a:lnTo>
                  <a:pt x="5751597" y="589539"/>
                </a:lnTo>
                <a:lnTo>
                  <a:pt x="0" y="5895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0" name="Freeform 20"/>
          <p:cNvSpPr/>
          <p:nvPr/>
        </p:nvSpPr>
        <p:spPr>
          <a:xfrm>
            <a:off x="11450348" y="8344184"/>
            <a:ext cx="5751597" cy="589539"/>
          </a:xfrm>
          <a:custGeom>
            <a:avLst/>
            <a:gdLst/>
            <a:ahLst/>
            <a:cxnLst/>
            <a:rect l="l" t="t" r="r" b="b"/>
            <a:pathLst>
              <a:path w="5751597" h="589539">
                <a:moveTo>
                  <a:pt x="0" y="0"/>
                </a:moveTo>
                <a:lnTo>
                  <a:pt x="5751597" y="0"/>
                </a:lnTo>
                <a:lnTo>
                  <a:pt x="5751597" y="589538"/>
                </a:lnTo>
                <a:lnTo>
                  <a:pt x="0" y="5895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1" name="Freeform 21"/>
          <p:cNvSpPr/>
          <p:nvPr/>
        </p:nvSpPr>
        <p:spPr>
          <a:xfrm>
            <a:off x="-450682" y="5452648"/>
            <a:ext cx="11468755" cy="3047028"/>
          </a:xfrm>
          <a:custGeom>
            <a:avLst/>
            <a:gdLst/>
            <a:ahLst/>
            <a:cxnLst/>
            <a:rect l="l" t="t" r="r" b="b"/>
            <a:pathLst>
              <a:path w="11468755" h="3047028">
                <a:moveTo>
                  <a:pt x="0" y="0"/>
                </a:moveTo>
                <a:lnTo>
                  <a:pt x="11468754" y="0"/>
                </a:lnTo>
                <a:lnTo>
                  <a:pt x="11468754" y="3047027"/>
                </a:lnTo>
                <a:lnTo>
                  <a:pt x="0" y="3047027"/>
                </a:lnTo>
                <a:lnTo>
                  <a:pt x="0" y="0"/>
                </a:lnTo>
                <a:close/>
              </a:path>
            </a:pathLst>
          </a:custGeom>
          <a:blipFill>
            <a:blip r:embed="rId5"/>
            <a:stretch>
              <a:fillRect r="-28717"/>
            </a:stretch>
          </a:blipFill>
        </p:spPr>
        <p:txBody>
          <a:bodyPr/>
          <a:lstStyle/>
          <a:p>
            <a:endParaRPr lang="en-US"/>
          </a:p>
        </p:txBody>
      </p:sp>
      <p:sp>
        <p:nvSpPr>
          <p:cNvPr id="22" name="TextBox 22"/>
          <p:cNvSpPr txBox="1"/>
          <p:nvPr/>
        </p:nvSpPr>
        <p:spPr>
          <a:xfrm>
            <a:off x="736753" y="1310585"/>
            <a:ext cx="8175603" cy="3284531"/>
          </a:xfrm>
          <a:prstGeom prst="rect">
            <a:avLst/>
          </a:prstGeom>
        </p:spPr>
        <p:txBody>
          <a:bodyPr lIns="0" tIns="0" rIns="0" bIns="0" rtlCol="0" anchor="t">
            <a:spAutoFit/>
          </a:bodyPr>
          <a:lstStyle/>
          <a:p>
            <a:pPr marL="0" lvl="0" indent="0" algn="ctr">
              <a:lnSpc>
                <a:spcPts val="8640"/>
              </a:lnSpc>
              <a:spcBef>
                <a:spcPct val="0"/>
              </a:spcBef>
            </a:pPr>
            <a:r>
              <a:rPr lang="en-US" sz="7200">
                <a:solidFill>
                  <a:srgbClr val="FFFFFF"/>
                </a:solidFill>
                <a:latin typeface="Quattrocento Bold"/>
                <a:ea typeface="Quattrocento Bold"/>
                <a:cs typeface="Quattrocento Bold"/>
                <a:sym typeface="Quattrocento Bold"/>
              </a:rPr>
              <a:t>ProFood World Navigation Terms Available </a:t>
            </a:r>
          </a:p>
        </p:txBody>
      </p:sp>
      <p:sp>
        <p:nvSpPr>
          <p:cNvPr id="23" name="TextBox 23"/>
          <p:cNvSpPr txBox="1"/>
          <p:nvPr/>
        </p:nvSpPr>
        <p:spPr>
          <a:xfrm>
            <a:off x="12187023" y="962025"/>
            <a:ext cx="6751249" cy="7919797"/>
          </a:xfrm>
          <a:prstGeom prst="rect">
            <a:avLst/>
          </a:prstGeom>
        </p:spPr>
        <p:txBody>
          <a:bodyPr lIns="0" tIns="0" rIns="0" bIns="0" rtlCol="0" anchor="t">
            <a:spAutoFit/>
          </a:bodyPr>
          <a:lstStyle/>
          <a:p>
            <a:pPr marL="474937" lvl="1" indent="-237469" algn="l">
              <a:lnSpc>
                <a:spcPts val="3079"/>
              </a:lnSpc>
              <a:buFont typeface="Arial"/>
              <a:buChar char="•"/>
            </a:pPr>
            <a:r>
              <a:rPr lang="en-US" sz="2199" dirty="0">
                <a:solidFill>
                  <a:srgbClr val="2B3372"/>
                </a:solidFill>
                <a:ea typeface="Status-quo"/>
                <a:cs typeface="Status-quo"/>
                <a:sym typeface="Status-quo"/>
              </a:rPr>
              <a:t>Processing Equipment</a:t>
            </a:r>
          </a:p>
          <a:p>
            <a:pPr marL="949875" lvl="2" indent="-316625" algn="l">
              <a:lnSpc>
                <a:spcPts val="3079"/>
              </a:lnSpc>
              <a:buFont typeface="Arial"/>
              <a:buChar char="⚬"/>
            </a:pPr>
            <a:r>
              <a:rPr lang="en-US" sz="2199" b="1" dirty="0">
                <a:solidFill>
                  <a:srgbClr val="2B3372"/>
                </a:solidFill>
                <a:ea typeface="Status-quo Semi-Bold"/>
                <a:cs typeface="Status-quo Semi-Bold"/>
                <a:sym typeface="Status-quo Semi-Bold"/>
              </a:rPr>
              <a:t>Dry Processing</a:t>
            </a:r>
          </a:p>
          <a:p>
            <a:pPr marL="949875" lvl="2" indent="-316625" algn="l">
              <a:lnSpc>
                <a:spcPts val="3079"/>
              </a:lnSpc>
              <a:buFont typeface="Arial"/>
              <a:buChar char="⚬"/>
            </a:pPr>
            <a:r>
              <a:rPr lang="en-US" sz="2199" b="1" dirty="0">
                <a:solidFill>
                  <a:srgbClr val="2B3372"/>
                </a:solidFill>
                <a:ea typeface="Status-quo Semi-Bold"/>
                <a:cs typeface="Status-quo Semi-Bold"/>
                <a:sym typeface="Status-quo Semi-Bold"/>
              </a:rPr>
              <a:t>Liquid Processing</a:t>
            </a:r>
          </a:p>
          <a:p>
            <a:pPr marL="949875" lvl="2" indent="-316625" algn="l">
              <a:lnSpc>
                <a:spcPts val="3079"/>
              </a:lnSpc>
              <a:buFont typeface="Arial"/>
              <a:buChar char="⚬"/>
            </a:pPr>
            <a:r>
              <a:rPr lang="en-US" sz="2199" b="1" dirty="0">
                <a:solidFill>
                  <a:srgbClr val="2B3372"/>
                </a:solidFill>
                <a:ea typeface="Status-quo Semi-Bold"/>
                <a:cs typeface="Status-quo Semi-Bold"/>
                <a:sym typeface="Status-quo Semi-Bold"/>
              </a:rPr>
              <a:t>Heating/Cooking</a:t>
            </a:r>
          </a:p>
          <a:p>
            <a:pPr marL="949875" lvl="2" indent="-316625" algn="l">
              <a:lnSpc>
                <a:spcPts val="3079"/>
              </a:lnSpc>
              <a:buFont typeface="Arial"/>
              <a:buChar char="⚬"/>
            </a:pPr>
            <a:r>
              <a:rPr lang="en-US" sz="2199" b="1" dirty="0">
                <a:solidFill>
                  <a:srgbClr val="2B3372"/>
                </a:solidFill>
                <a:ea typeface="Status-quo Semi-Bold"/>
                <a:cs typeface="Status-quo Semi-Bold"/>
                <a:sym typeface="Status-quo Semi-Bold"/>
              </a:rPr>
              <a:t>Chilling/Freezing</a:t>
            </a:r>
          </a:p>
          <a:p>
            <a:pPr marL="949875" lvl="2" indent="-316625" algn="l">
              <a:lnSpc>
                <a:spcPts val="3079"/>
              </a:lnSpc>
              <a:buFont typeface="Arial"/>
              <a:buChar char="⚬"/>
            </a:pPr>
            <a:r>
              <a:rPr lang="en-US" sz="2199" b="1" dirty="0">
                <a:solidFill>
                  <a:srgbClr val="2B3372"/>
                </a:solidFill>
                <a:ea typeface="Status-quo Semi-Bold"/>
                <a:cs typeface="Status-quo Semi-Bold"/>
                <a:sym typeface="Status-quo Semi-Bold"/>
              </a:rPr>
              <a:t>Processing Instrumentation</a:t>
            </a:r>
          </a:p>
          <a:p>
            <a:pPr marL="474937" lvl="1" indent="-237469" algn="l">
              <a:lnSpc>
                <a:spcPts val="3079"/>
              </a:lnSpc>
              <a:buFont typeface="Arial"/>
              <a:buChar char="•"/>
            </a:pPr>
            <a:r>
              <a:rPr lang="en-US" sz="2199" dirty="0">
                <a:solidFill>
                  <a:srgbClr val="2B3372"/>
                </a:solidFill>
                <a:ea typeface="Status-quo"/>
                <a:cs typeface="Status-quo"/>
                <a:sym typeface="Status-quo"/>
              </a:rPr>
              <a:t>Automation</a:t>
            </a:r>
          </a:p>
          <a:p>
            <a:pPr marL="949875" lvl="2" indent="-316625" algn="l">
              <a:lnSpc>
                <a:spcPts val="3079"/>
              </a:lnSpc>
              <a:buFont typeface="Arial"/>
              <a:buChar char="⚬"/>
            </a:pPr>
            <a:r>
              <a:rPr lang="en-US" sz="2199" b="1" dirty="0">
                <a:solidFill>
                  <a:srgbClr val="2B3372"/>
                </a:solidFill>
                <a:ea typeface="Status-quo Semi-Bold"/>
                <a:cs typeface="Status-quo Semi-Bold"/>
                <a:sym typeface="Status-quo Semi-Bold"/>
              </a:rPr>
              <a:t>Robotics</a:t>
            </a:r>
          </a:p>
          <a:p>
            <a:pPr marL="949875" lvl="2" indent="-316625" algn="l">
              <a:lnSpc>
                <a:spcPts val="3079"/>
              </a:lnSpc>
              <a:buFont typeface="Arial"/>
              <a:buChar char="⚬"/>
            </a:pPr>
            <a:r>
              <a:rPr lang="en-US" sz="2199" b="1" dirty="0">
                <a:solidFill>
                  <a:srgbClr val="2B3372"/>
                </a:solidFill>
                <a:ea typeface="Status-quo Semi-Bold"/>
                <a:cs typeface="Status-quo Semi-Bold"/>
                <a:sym typeface="Status-quo Semi-Bold"/>
              </a:rPr>
              <a:t>Controls</a:t>
            </a:r>
          </a:p>
          <a:p>
            <a:pPr marL="949875" lvl="2" indent="-316625" algn="l">
              <a:lnSpc>
                <a:spcPts val="3079"/>
              </a:lnSpc>
              <a:buFont typeface="Arial"/>
              <a:buChar char="⚬"/>
            </a:pPr>
            <a:r>
              <a:rPr lang="en-US" sz="2199" b="1" dirty="0" err="1">
                <a:solidFill>
                  <a:srgbClr val="2B3372"/>
                </a:solidFill>
                <a:ea typeface="Status-quo Semi-Bold"/>
                <a:cs typeface="Status-quo Semi-Bold"/>
                <a:sym typeface="Status-quo Semi-Bold"/>
              </a:rPr>
              <a:t>IIoT</a:t>
            </a:r>
            <a:endParaRPr lang="en-US" sz="2199" b="1" dirty="0">
              <a:solidFill>
                <a:srgbClr val="2B3372"/>
              </a:solidFill>
              <a:ea typeface="Status-quo Semi-Bold"/>
              <a:cs typeface="Status-quo Semi-Bold"/>
              <a:sym typeface="Status-quo Semi-Bold"/>
            </a:endParaRPr>
          </a:p>
          <a:p>
            <a:pPr marL="949875" lvl="2" indent="-316625" algn="l">
              <a:lnSpc>
                <a:spcPts val="3079"/>
              </a:lnSpc>
              <a:buFont typeface="Arial"/>
              <a:buChar char="⚬"/>
            </a:pPr>
            <a:r>
              <a:rPr lang="en-US" sz="2199" b="1" dirty="0">
                <a:solidFill>
                  <a:srgbClr val="2B3372"/>
                </a:solidFill>
                <a:ea typeface="Status-quo Semi-Bold"/>
                <a:cs typeface="Status-quo Semi-Bold"/>
                <a:sym typeface="Status-quo Semi-Bold"/>
              </a:rPr>
              <a:t>Security</a:t>
            </a:r>
          </a:p>
          <a:p>
            <a:pPr marL="949875" lvl="2" indent="-316625" algn="l">
              <a:lnSpc>
                <a:spcPts val="3079"/>
              </a:lnSpc>
              <a:buFont typeface="Arial"/>
              <a:buChar char="⚬"/>
            </a:pPr>
            <a:r>
              <a:rPr lang="en-US" sz="2199" b="1" dirty="0">
                <a:solidFill>
                  <a:srgbClr val="2B3372"/>
                </a:solidFill>
                <a:ea typeface="Status-quo Semi-Bold"/>
                <a:cs typeface="Status-quo Semi-Bold"/>
                <a:sym typeface="Status-quo Semi-Bold"/>
              </a:rPr>
              <a:t>Software</a:t>
            </a:r>
          </a:p>
          <a:p>
            <a:pPr marL="949875" lvl="2" indent="-316625" algn="l">
              <a:lnSpc>
                <a:spcPts val="3079"/>
              </a:lnSpc>
              <a:buFont typeface="Arial"/>
              <a:buChar char="⚬"/>
            </a:pPr>
            <a:r>
              <a:rPr lang="en-US" sz="2199" b="1" dirty="0">
                <a:solidFill>
                  <a:srgbClr val="2B3372"/>
                </a:solidFill>
                <a:ea typeface="Status-quo Semi-Bold"/>
                <a:cs typeface="Status-quo Semi-Bold"/>
                <a:sym typeface="Status-quo Semi-Bold"/>
              </a:rPr>
              <a:t>Workforce</a:t>
            </a:r>
          </a:p>
          <a:p>
            <a:pPr marL="474937" lvl="1" indent="-237469" algn="l">
              <a:lnSpc>
                <a:spcPts val="3079"/>
              </a:lnSpc>
              <a:buFont typeface="Arial"/>
              <a:buChar char="•"/>
            </a:pPr>
            <a:r>
              <a:rPr lang="en-US" sz="2199" dirty="0">
                <a:solidFill>
                  <a:srgbClr val="2B3372"/>
                </a:solidFill>
                <a:ea typeface="Status-quo"/>
                <a:cs typeface="Status-quo"/>
                <a:sym typeface="Status-quo"/>
              </a:rPr>
              <a:t>Food Safety</a:t>
            </a:r>
          </a:p>
          <a:p>
            <a:pPr marL="949875" lvl="2" indent="-316625" algn="l">
              <a:lnSpc>
                <a:spcPts val="3079"/>
              </a:lnSpc>
              <a:buFont typeface="Arial"/>
              <a:buChar char="⚬"/>
            </a:pPr>
            <a:r>
              <a:rPr lang="en-US" sz="2199" b="1" dirty="0">
                <a:solidFill>
                  <a:srgbClr val="2B3372"/>
                </a:solidFill>
                <a:ea typeface="Status-quo Semi-Bold"/>
                <a:cs typeface="Status-quo Semi-Bold"/>
                <a:sym typeface="Status-quo Semi-Bold"/>
              </a:rPr>
              <a:t>Cleaning &amp; Sanitation</a:t>
            </a:r>
          </a:p>
          <a:p>
            <a:pPr marL="949875" lvl="2" indent="-316625" algn="l">
              <a:lnSpc>
                <a:spcPts val="3079"/>
              </a:lnSpc>
              <a:buFont typeface="Arial"/>
              <a:buChar char="⚬"/>
            </a:pPr>
            <a:r>
              <a:rPr lang="en-US" sz="2199" b="1" dirty="0">
                <a:solidFill>
                  <a:srgbClr val="2B3372"/>
                </a:solidFill>
                <a:ea typeface="Status-quo Semi-Bold"/>
                <a:cs typeface="Status-quo Semi-Bold"/>
                <a:sym typeface="Status-quo Semi-Bold"/>
              </a:rPr>
              <a:t>Regulatory</a:t>
            </a:r>
          </a:p>
          <a:p>
            <a:pPr marL="949875" lvl="2" indent="-316625" algn="l">
              <a:lnSpc>
                <a:spcPts val="3079"/>
              </a:lnSpc>
              <a:buFont typeface="Arial"/>
              <a:buChar char="⚬"/>
            </a:pPr>
            <a:r>
              <a:rPr lang="en-US" sz="2199" b="1" dirty="0">
                <a:solidFill>
                  <a:srgbClr val="2B3372"/>
                </a:solidFill>
                <a:ea typeface="Status-quo Semi-Bold"/>
                <a:cs typeface="Status-quo Semi-Bold"/>
                <a:sym typeface="Status-quo Semi-Bold"/>
              </a:rPr>
              <a:t>Pest Control</a:t>
            </a:r>
          </a:p>
          <a:p>
            <a:pPr marL="949875" lvl="2" indent="-316625" algn="l">
              <a:lnSpc>
                <a:spcPts val="3079"/>
              </a:lnSpc>
              <a:buFont typeface="Arial"/>
              <a:buChar char="⚬"/>
            </a:pPr>
            <a:r>
              <a:rPr lang="en-US" sz="2199" b="1" dirty="0">
                <a:solidFill>
                  <a:srgbClr val="2B3372"/>
                </a:solidFill>
                <a:ea typeface="Status-quo Semi-Bold"/>
                <a:cs typeface="Status-quo Semi-Bold"/>
                <a:sym typeface="Status-quo Semi-Bold"/>
              </a:rPr>
              <a:t>Inspection</a:t>
            </a:r>
          </a:p>
          <a:p>
            <a:pPr marL="949875" lvl="2" indent="-316625" algn="l">
              <a:lnSpc>
                <a:spcPts val="3079"/>
              </a:lnSpc>
              <a:buFont typeface="Arial"/>
              <a:buChar char="⚬"/>
            </a:pPr>
            <a:r>
              <a:rPr lang="en-US" sz="2199" b="1" dirty="0">
                <a:solidFill>
                  <a:srgbClr val="2B3372"/>
                </a:solidFill>
                <a:ea typeface="Status-quo Semi-Bold"/>
                <a:cs typeface="Status-quo Semi-Bold"/>
                <a:sym typeface="Status-quo Semi-Bold"/>
              </a:rPr>
              <a:t>Sterilization/Pasteurization</a:t>
            </a:r>
          </a:p>
          <a:p>
            <a:pPr marL="474937" lvl="1" indent="-237469" algn="l">
              <a:lnSpc>
                <a:spcPts val="3079"/>
              </a:lnSpc>
              <a:buFont typeface="Arial"/>
              <a:buChar char="•"/>
            </a:pPr>
            <a:r>
              <a:rPr lang="en-US" sz="2199" b="1" dirty="0">
                <a:solidFill>
                  <a:srgbClr val="2B3372"/>
                </a:solidFill>
                <a:ea typeface="Status-quo Semi-Bold"/>
                <a:cs typeface="Status-quo Semi-Bold"/>
                <a:sym typeface="Status-quo Semi-Bold"/>
              </a:rPr>
              <a:t>Sustainability</a:t>
            </a:r>
          </a:p>
        </p:txBody>
      </p:sp>
      <p:grpSp>
        <p:nvGrpSpPr>
          <p:cNvPr id="24" name="Group 24"/>
          <p:cNvGrpSpPr/>
          <p:nvPr/>
        </p:nvGrpSpPr>
        <p:grpSpPr>
          <a:xfrm>
            <a:off x="620213" y="7489092"/>
            <a:ext cx="8099403" cy="539564"/>
            <a:chOff x="0" y="0"/>
            <a:chExt cx="2133176" cy="142107"/>
          </a:xfrm>
        </p:grpSpPr>
        <p:sp>
          <p:nvSpPr>
            <p:cNvPr id="25" name="Freeform 25"/>
            <p:cNvSpPr/>
            <p:nvPr/>
          </p:nvSpPr>
          <p:spPr>
            <a:xfrm>
              <a:off x="0" y="0"/>
              <a:ext cx="2133176" cy="142107"/>
            </a:xfrm>
            <a:custGeom>
              <a:avLst/>
              <a:gdLst/>
              <a:ahLst/>
              <a:cxnLst/>
              <a:rect l="l" t="t" r="r" b="b"/>
              <a:pathLst>
                <a:path w="2133176" h="142107">
                  <a:moveTo>
                    <a:pt x="0" y="0"/>
                  </a:moveTo>
                  <a:lnTo>
                    <a:pt x="2133176" y="0"/>
                  </a:lnTo>
                  <a:lnTo>
                    <a:pt x="2133176" y="142107"/>
                  </a:lnTo>
                  <a:lnTo>
                    <a:pt x="0" y="142107"/>
                  </a:lnTo>
                  <a:close/>
                </a:path>
              </a:pathLst>
            </a:custGeom>
            <a:solidFill>
              <a:srgbClr val="000000">
                <a:alpha val="0"/>
              </a:srgbClr>
            </a:solidFill>
            <a:ln w="114300" cap="sq">
              <a:solidFill>
                <a:srgbClr val="EE4A46"/>
              </a:solidFill>
              <a:prstDash val="solid"/>
              <a:miter/>
            </a:ln>
          </p:spPr>
          <p:txBody>
            <a:bodyPr/>
            <a:lstStyle/>
            <a:p>
              <a:endParaRPr lang="en-US"/>
            </a:p>
          </p:txBody>
        </p:sp>
        <p:sp>
          <p:nvSpPr>
            <p:cNvPr id="26" name="TextBox 26"/>
            <p:cNvSpPr txBox="1"/>
            <p:nvPr/>
          </p:nvSpPr>
          <p:spPr>
            <a:xfrm>
              <a:off x="0" y="-9525"/>
              <a:ext cx="2133176" cy="151632"/>
            </a:xfrm>
            <a:prstGeom prst="rect">
              <a:avLst/>
            </a:prstGeom>
          </p:spPr>
          <p:txBody>
            <a:bodyPr lIns="50800" tIns="50800" rIns="50800" bIns="50800" rtlCol="0" anchor="ctr"/>
            <a:lstStyle/>
            <a:p>
              <a:pPr algn="ctr">
                <a:lnSpc>
                  <a:spcPts val="2639"/>
                </a:lnSpc>
              </a:pPr>
              <a:endParaRPr/>
            </a:p>
          </p:txBody>
        </p:sp>
      </p:grpSp>
      <p:sp>
        <p:nvSpPr>
          <p:cNvPr id="27" name="Freeform 27"/>
          <p:cNvSpPr/>
          <p:nvPr/>
        </p:nvSpPr>
        <p:spPr>
          <a:xfrm rot="-386545" flipV="1">
            <a:off x="8881740" y="7183106"/>
            <a:ext cx="2265076" cy="2338143"/>
          </a:xfrm>
          <a:custGeom>
            <a:avLst/>
            <a:gdLst/>
            <a:ahLst/>
            <a:cxnLst/>
            <a:rect l="l" t="t" r="r" b="b"/>
            <a:pathLst>
              <a:path w="2265076" h="2338143">
                <a:moveTo>
                  <a:pt x="0" y="2338143"/>
                </a:moveTo>
                <a:lnTo>
                  <a:pt x="2265076" y="2338143"/>
                </a:lnTo>
                <a:lnTo>
                  <a:pt x="2265076" y="0"/>
                </a:lnTo>
                <a:lnTo>
                  <a:pt x="0" y="0"/>
                </a:lnTo>
                <a:lnTo>
                  <a:pt x="0" y="2338143"/>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8" name="TextBox 28"/>
          <p:cNvSpPr txBox="1"/>
          <p:nvPr/>
        </p:nvSpPr>
        <p:spPr>
          <a:xfrm>
            <a:off x="427473" y="820554"/>
            <a:ext cx="8330243" cy="400050"/>
          </a:xfrm>
          <a:prstGeom prst="rect">
            <a:avLst/>
          </a:prstGeom>
        </p:spPr>
        <p:txBody>
          <a:bodyPr lIns="0" tIns="0" rIns="0" bIns="0" rtlCol="0" anchor="t">
            <a:spAutoFit/>
          </a:bodyPr>
          <a:lstStyle/>
          <a:p>
            <a:pPr algn="ctr">
              <a:lnSpc>
                <a:spcPts val="3120"/>
              </a:lnSpc>
              <a:spcBef>
                <a:spcPct val="0"/>
              </a:spcBef>
            </a:pPr>
            <a:r>
              <a:rPr lang="en-US" sz="2600">
                <a:solidFill>
                  <a:srgbClr val="FEFDFF"/>
                </a:solidFill>
                <a:latin typeface="Quattrocento Bold"/>
                <a:ea typeface="Quattrocento Bold"/>
                <a:cs typeface="Quattrocento Bold"/>
                <a:sym typeface="Quattrocento Bold"/>
              </a:rPr>
              <a:t>Category Roadblock</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5555"/>
        </a:solidFill>
        <a:effectLst/>
      </p:bgPr>
    </p:bg>
    <p:spTree>
      <p:nvGrpSpPr>
        <p:cNvPr id="1" name=""/>
        <p:cNvGrpSpPr/>
        <p:nvPr/>
      </p:nvGrpSpPr>
      <p:grpSpPr>
        <a:xfrm>
          <a:off x="0" y="0"/>
          <a:ext cx="0" cy="0"/>
          <a:chOff x="0" y="0"/>
          <a:chExt cx="0" cy="0"/>
        </a:xfrm>
      </p:grpSpPr>
      <p:grpSp>
        <p:nvGrpSpPr>
          <p:cNvPr id="2" name="Group 2"/>
          <p:cNvGrpSpPr/>
          <p:nvPr/>
        </p:nvGrpSpPr>
        <p:grpSpPr>
          <a:xfrm>
            <a:off x="1535741" y="2853742"/>
            <a:ext cx="5400531" cy="5726531"/>
            <a:chOff x="0" y="0"/>
            <a:chExt cx="1112081" cy="1179212"/>
          </a:xfrm>
        </p:grpSpPr>
        <p:sp>
          <p:nvSpPr>
            <p:cNvPr id="3" name="Freeform 3"/>
            <p:cNvSpPr/>
            <p:nvPr/>
          </p:nvSpPr>
          <p:spPr>
            <a:xfrm>
              <a:off x="0" y="0"/>
              <a:ext cx="1112082" cy="1179212"/>
            </a:xfrm>
            <a:custGeom>
              <a:avLst/>
              <a:gdLst/>
              <a:ahLst/>
              <a:cxnLst/>
              <a:rect l="l" t="t" r="r" b="b"/>
              <a:pathLst>
                <a:path w="1112082" h="1179212">
                  <a:moveTo>
                    <a:pt x="987621" y="1179212"/>
                  </a:moveTo>
                  <a:lnTo>
                    <a:pt x="124460" y="1179212"/>
                  </a:lnTo>
                  <a:cubicBezTo>
                    <a:pt x="55880" y="1179212"/>
                    <a:pt x="0" y="1123332"/>
                    <a:pt x="0" y="1054752"/>
                  </a:cubicBezTo>
                  <a:lnTo>
                    <a:pt x="0" y="124460"/>
                  </a:lnTo>
                  <a:cubicBezTo>
                    <a:pt x="0" y="55880"/>
                    <a:pt x="55880" y="0"/>
                    <a:pt x="124460" y="0"/>
                  </a:cubicBezTo>
                  <a:lnTo>
                    <a:pt x="987621" y="0"/>
                  </a:lnTo>
                  <a:cubicBezTo>
                    <a:pt x="1056201" y="0"/>
                    <a:pt x="1112082" y="55880"/>
                    <a:pt x="1112082" y="124460"/>
                  </a:cubicBezTo>
                  <a:lnTo>
                    <a:pt x="1112082" y="1054752"/>
                  </a:lnTo>
                  <a:cubicBezTo>
                    <a:pt x="1112082" y="1123332"/>
                    <a:pt x="1056201" y="1179212"/>
                    <a:pt x="987621" y="1179212"/>
                  </a:cubicBezTo>
                  <a:close/>
                </a:path>
              </a:pathLst>
            </a:custGeom>
            <a:solidFill>
              <a:srgbClr val="FFFFFF"/>
            </a:solidFill>
          </p:spPr>
          <p:txBody>
            <a:bodyPr/>
            <a:lstStyle/>
            <a:p>
              <a:endParaRPr lang="en-US"/>
            </a:p>
          </p:txBody>
        </p:sp>
      </p:grpSp>
      <p:grpSp>
        <p:nvGrpSpPr>
          <p:cNvPr id="4" name="Group 4"/>
          <p:cNvGrpSpPr/>
          <p:nvPr/>
        </p:nvGrpSpPr>
        <p:grpSpPr>
          <a:xfrm>
            <a:off x="11922199" y="2853742"/>
            <a:ext cx="4967392" cy="5726531"/>
            <a:chOff x="0" y="0"/>
            <a:chExt cx="1022889" cy="1179212"/>
          </a:xfrm>
        </p:grpSpPr>
        <p:sp>
          <p:nvSpPr>
            <p:cNvPr id="5" name="Freeform 5"/>
            <p:cNvSpPr/>
            <p:nvPr/>
          </p:nvSpPr>
          <p:spPr>
            <a:xfrm>
              <a:off x="0" y="0"/>
              <a:ext cx="1022889" cy="1179212"/>
            </a:xfrm>
            <a:custGeom>
              <a:avLst/>
              <a:gdLst/>
              <a:ahLst/>
              <a:cxnLst/>
              <a:rect l="l" t="t" r="r" b="b"/>
              <a:pathLst>
                <a:path w="1022889" h="1179212">
                  <a:moveTo>
                    <a:pt x="898429" y="1179212"/>
                  </a:moveTo>
                  <a:lnTo>
                    <a:pt x="124460" y="1179212"/>
                  </a:lnTo>
                  <a:cubicBezTo>
                    <a:pt x="55880" y="1179212"/>
                    <a:pt x="0" y="1123332"/>
                    <a:pt x="0" y="1054752"/>
                  </a:cubicBezTo>
                  <a:lnTo>
                    <a:pt x="0" y="124460"/>
                  </a:lnTo>
                  <a:cubicBezTo>
                    <a:pt x="0" y="55880"/>
                    <a:pt x="55880" y="0"/>
                    <a:pt x="124460" y="0"/>
                  </a:cubicBezTo>
                  <a:lnTo>
                    <a:pt x="898429" y="0"/>
                  </a:lnTo>
                  <a:cubicBezTo>
                    <a:pt x="967009" y="0"/>
                    <a:pt x="1022889" y="55880"/>
                    <a:pt x="1022889" y="124460"/>
                  </a:cubicBezTo>
                  <a:lnTo>
                    <a:pt x="1022889" y="1054752"/>
                  </a:lnTo>
                  <a:cubicBezTo>
                    <a:pt x="1022889" y="1123332"/>
                    <a:pt x="967009" y="1179212"/>
                    <a:pt x="898429" y="1179212"/>
                  </a:cubicBezTo>
                  <a:close/>
                </a:path>
              </a:pathLst>
            </a:custGeom>
            <a:solidFill>
              <a:srgbClr val="FFFFFF"/>
            </a:solidFill>
          </p:spPr>
          <p:txBody>
            <a:bodyPr/>
            <a:lstStyle/>
            <a:p>
              <a:endParaRPr lang="en-US"/>
            </a:p>
          </p:txBody>
        </p:sp>
      </p:grpSp>
      <p:grpSp>
        <p:nvGrpSpPr>
          <p:cNvPr id="6" name="Group 6"/>
          <p:cNvGrpSpPr/>
          <p:nvPr/>
        </p:nvGrpSpPr>
        <p:grpSpPr>
          <a:xfrm>
            <a:off x="1535741" y="6941973"/>
            <a:ext cx="5400531" cy="1091863"/>
            <a:chOff x="0" y="0"/>
            <a:chExt cx="1422362" cy="287569"/>
          </a:xfrm>
        </p:grpSpPr>
        <p:sp>
          <p:nvSpPr>
            <p:cNvPr id="7" name="Freeform 7"/>
            <p:cNvSpPr/>
            <p:nvPr/>
          </p:nvSpPr>
          <p:spPr>
            <a:xfrm>
              <a:off x="0" y="0"/>
              <a:ext cx="1422362" cy="287569"/>
            </a:xfrm>
            <a:custGeom>
              <a:avLst/>
              <a:gdLst/>
              <a:ahLst/>
              <a:cxnLst/>
              <a:rect l="l" t="t" r="r" b="b"/>
              <a:pathLst>
                <a:path w="1422362" h="287569">
                  <a:moveTo>
                    <a:pt x="0" y="0"/>
                  </a:moveTo>
                  <a:lnTo>
                    <a:pt x="1422362" y="0"/>
                  </a:lnTo>
                  <a:lnTo>
                    <a:pt x="1422362" y="287569"/>
                  </a:lnTo>
                  <a:lnTo>
                    <a:pt x="0" y="287569"/>
                  </a:lnTo>
                  <a:close/>
                </a:path>
              </a:pathLst>
            </a:custGeom>
            <a:solidFill>
              <a:srgbClr val="2B3372"/>
            </a:solidFill>
          </p:spPr>
          <p:txBody>
            <a:bodyPr/>
            <a:lstStyle/>
            <a:p>
              <a:endParaRPr lang="en-US"/>
            </a:p>
          </p:txBody>
        </p:sp>
        <p:sp>
          <p:nvSpPr>
            <p:cNvPr id="8" name="TextBox 8"/>
            <p:cNvSpPr txBox="1"/>
            <p:nvPr/>
          </p:nvSpPr>
          <p:spPr>
            <a:xfrm>
              <a:off x="0" y="-9525"/>
              <a:ext cx="1422362" cy="297094"/>
            </a:xfrm>
            <a:prstGeom prst="rect">
              <a:avLst/>
            </a:prstGeom>
          </p:spPr>
          <p:txBody>
            <a:bodyPr lIns="50800" tIns="50800" rIns="50800" bIns="50800" rtlCol="0" anchor="ctr"/>
            <a:lstStyle/>
            <a:p>
              <a:pPr algn="ctr">
                <a:lnSpc>
                  <a:spcPts val="3120"/>
                </a:lnSpc>
              </a:pPr>
              <a:endParaRPr/>
            </a:p>
          </p:txBody>
        </p:sp>
      </p:grpSp>
      <p:sp>
        <p:nvSpPr>
          <p:cNvPr id="9" name="AutoShape 9"/>
          <p:cNvSpPr/>
          <p:nvPr/>
        </p:nvSpPr>
        <p:spPr>
          <a:xfrm>
            <a:off x="11922199" y="7468855"/>
            <a:ext cx="4967392" cy="0"/>
          </a:xfrm>
          <a:prstGeom prst="line">
            <a:avLst/>
          </a:prstGeom>
          <a:ln w="38100" cap="flat">
            <a:solidFill>
              <a:srgbClr val="FF5555"/>
            </a:solidFill>
            <a:prstDash val="solid"/>
            <a:headEnd type="none" w="sm" len="sm"/>
            <a:tailEnd type="none" w="sm" len="sm"/>
          </a:ln>
        </p:spPr>
        <p:txBody>
          <a:bodyPr/>
          <a:lstStyle/>
          <a:p>
            <a:endParaRPr lang="en-US"/>
          </a:p>
        </p:txBody>
      </p:sp>
      <p:sp>
        <p:nvSpPr>
          <p:cNvPr id="10" name="Freeform 10"/>
          <p:cNvSpPr/>
          <p:nvPr/>
        </p:nvSpPr>
        <p:spPr>
          <a:xfrm>
            <a:off x="5345837" y="2616866"/>
            <a:ext cx="7596326" cy="7527269"/>
          </a:xfrm>
          <a:custGeom>
            <a:avLst/>
            <a:gdLst/>
            <a:ahLst/>
            <a:cxnLst/>
            <a:rect l="l" t="t" r="r" b="b"/>
            <a:pathLst>
              <a:path w="7596326" h="7527269">
                <a:moveTo>
                  <a:pt x="0" y="0"/>
                </a:moveTo>
                <a:lnTo>
                  <a:pt x="7596326" y="0"/>
                </a:lnTo>
                <a:lnTo>
                  <a:pt x="7596326" y="7527269"/>
                </a:lnTo>
                <a:lnTo>
                  <a:pt x="0" y="752726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TextBox 11"/>
          <p:cNvSpPr txBox="1"/>
          <p:nvPr/>
        </p:nvSpPr>
        <p:spPr>
          <a:xfrm>
            <a:off x="1990441" y="4512650"/>
            <a:ext cx="4614316" cy="2117217"/>
          </a:xfrm>
          <a:prstGeom prst="rect">
            <a:avLst/>
          </a:prstGeom>
        </p:spPr>
        <p:txBody>
          <a:bodyPr lIns="0" tIns="0" rIns="0" bIns="0" rtlCol="0" anchor="t">
            <a:spAutoFit/>
          </a:bodyPr>
          <a:lstStyle/>
          <a:p>
            <a:pPr marL="518160" lvl="1" indent="-259080" algn="l">
              <a:lnSpc>
                <a:spcPts val="2783"/>
              </a:lnSpc>
              <a:buFont typeface="Arial"/>
              <a:buChar char="•"/>
            </a:pPr>
            <a:r>
              <a:rPr lang="en-US" sz="2400">
                <a:solidFill>
                  <a:srgbClr val="000060"/>
                </a:solidFill>
                <a:latin typeface="Quattrocento Bold"/>
                <a:ea typeface="Quattrocento Bold"/>
                <a:cs typeface="Quattrocento Bold"/>
                <a:sym typeface="Quattrocento Bold"/>
              </a:rPr>
              <a:t>M</a:t>
            </a:r>
            <a:r>
              <a:rPr lang="en-US" sz="2400" u="none">
                <a:solidFill>
                  <a:srgbClr val="000060"/>
                </a:solidFill>
                <a:latin typeface="Quattrocento Bold"/>
                <a:ea typeface="Quattrocento Bold"/>
                <a:cs typeface="Quattrocento Bold"/>
                <a:sym typeface="Quattrocento Bold"/>
              </a:rPr>
              <a:t>inimum 16K Impressions </a:t>
            </a:r>
          </a:p>
          <a:p>
            <a:pPr marL="0" lvl="0" indent="0" algn="l">
              <a:lnSpc>
                <a:spcPts val="2783"/>
              </a:lnSpc>
            </a:pPr>
            <a:endParaRPr lang="en-US" sz="2400" u="none">
              <a:solidFill>
                <a:srgbClr val="000060"/>
              </a:solidFill>
              <a:latin typeface="Quattrocento Bold"/>
              <a:ea typeface="Quattrocento Bold"/>
              <a:cs typeface="Quattrocento Bold"/>
              <a:sym typeface="Quattrocento Bold"/>
            </a:endParaRPr>
          </a:p>
          <a:p>
            <a:pPr marL="518160" lvl="1" indent="-259080" algn="l">
              <a:lnSpc>
                <a:spcPts val="2783"/>
              </a:lnSpc>
              <a:buFont typeface="Arial"/>
              <a:buChar char="•"/>
            </a:pPr>
            <a:r>
              <a:rPr lang="en-US" sz="2400" u="none">
                <a:solidFill>
                  <a:srgbClr val="000060"/>
                </a:solidFill>
                <a:latin typeface="Quattrocento Bold"/>
                <a:ea typeface="Quattrocento Bold"/>
                <a:cs typeface="Quattrocento Bold"/>
                <a:sym typeface="Quattrocento Bold"/>
              </a:rPr>
              <a:t>No bonus impressions</a:t>
            </a:r>
          </a:p>
          <a:p>
            <a:pPr marL="0" lvl="0" indent="0" algn="l">
              <a:lnSpc>
                <a:spcPts val="2783"/>
              </a:lnSpc>
            </a:pPr>
            <a:endParaRPr lang="en-US" sz="2400" u="none">
              <a:solidFill>
                <a:srgbClr val="000060"/>
              </a:solidFill>
              <a:latin typeface="Quattrocento Bold"/>
              <a:ea typeface="Quattrocento Bold"/>
              <a:cs typeface="Quattrocento Bold"/>
              <a:sym typeface="Quattrocento Bold"/>
            </a:endParaRPr>
          </a:p>
          <a:p>
            <a:pPr marL="518160" lvl="1" indent="-259080" algn="l">
              <a:lnSpc>
                <a:spcPts val="2783"/>
              </a:lnSpc>
              <a:buFont typeface="Arial"/>
              <a:buChar char="•"/>
            </a:pPr>
            <a:r>
              <a:rPr lang="en-US" sz="2400" u="none">
                <a:solidFill>
                  <a:srgbClr val="000060"/>
                </a:solidFill>
                <a:latin typeface="Quattrocento Bold"/>
                <a:ea typeface="Quattrocento Bold"/>
                <a:cs typeface="Quattrocento Bold"/>
                <a:sym typeface="Quattrocento Bold"/>
              </a:rPr>
              <a:t>Price: $6,000</a:t>
            </a:r>
          </a:p>
          <a:p>
            <a:pPr marL="0" lvl="0" indent="0" algn="l">
              <a:lnSpc>
                <a:spcPts val="2783"/>
              </a:lnSpc>
            </a:pPr>
            <a:endParaRPr lang="en-US" sz="2400" u="none">
              <a:solidFill>
                <a:srgbClr val="000060"/>
              </a:solidFill>
              <a:latin typeface="Quattrocento Bold"/>
              <a:ea typeface="Quattrocento Bold"/>
              <a:cs typeface="Quattrocento Bold"/>
              <a:sym typeface="Quattrocento Bold"/>
            </a:endParaRPr>
          </a:p>
        </p:txBody>
      </p:sp>
      <p:sp>
        <p:nvSpPr>
          <p:cNvPr id="12" name="TextBox 12"/>
          <p:cNvSpPr txBox="1"/>
          <p:nvPr/>
        </p:nvSpPr>
        <p:spPr>
          <a:xfrm>
            <a:off x="12194143" y="4512650"/>
            <a:ext cx="4542126" cy="2117217"/>
          </a:xfrm>
          <a:prstGeom prst="rect">
            <a:avLst/>
          </a:prstGeom>
        </p:spPr>
        <p:txBody>
          <a:bodyPr lIns="0" tIns="0" rIns="0" bIns="0" rtlCol="0" anchor="t">
            <a:spAutoFit/>
          </a:bodyPr>
          <a:lstStyle/>
          <a:p>
            <a:pPr marL="518160" lvl="1" indent="-259080" algn="l">
              <a:lnSpc>
                <a:spcPts val="2783"/>
              </a:lnSpc>
              <a:buFont typeface="Arial"/>
              <a:buChar char="•"/>
            </a:pPr>
            <a:r>
              <a:rPr lang="en-US" sz="2400">
                <a:solidFill>
                  <a:srgbClr val="000060"/>
                </a:solidFill>
                <a:latin typeface="Quattrocento Bold"/>
                <a:ea typeface="Quattrocento Bold"/>
                <a:cs typeface="Quattrocento Bold"/>
                <a:sym typeface="Quattrocento Bold"/>
              </a:rPr>
              <a:t>Mi</a:t>
            </a:r>
            <a:r>
              <a:rPr lang="en-US" sz="2400" u="none">
                <a:solidFill>
                  <a:srgbClr val="000060"/>
                </a:solidFill>
                <a:latin typeface="Quattrocento Bold"/>
                <a:ea typeface="Quattrocento Bold"/>
                <a:cs typeface="Quattrocento Bold"/>
                <a:sym typeface="Quattrocento Bold"/>
              </a:rPr>
              <a:t>nimum 50K Impressions</a:t>
            </a:r>
          </a:p>
          <a:p>
            <a:pPr marL="0" lvl="0" indent="0" algn="l">
              <a:lnSpc>
                <a:spcPts val="2783"/>
              </a:lnSpc>
            </a:pPr>
            <a:endParaRPr lang="en-US" sz="2400" u="none">
              <a:solidFill>
                <a:srgbClr val="000060"/>
              </a:solidFill>
              <a:latin typeface="Quattrocento Bold"/>
              <a:ea typeface="Quattrocento Bold"/>
              <a:cs typeface="Quattrocento Bold"/>
              <a:sym typeface="Quattrocento Bold"/>
            </a:endParaRPr>
          </a:p>
          <a:p>
            <a:pPr marL="518160" lvl="1" indent="-259080" algn="l">
              <a:lnSpc>
                <a:spcPts val="2783"/>
              </a:lnSpc>
              <a:buFont typeface="Arial"/>
              <a:buChar char="•"/>
            </a:pPr>
            <a:r>
              <a:rPr lang="en-US" sz="2400" u="none">
                <a:solidFill>
                  <a:srgbClr val="000060"/>
                </a:solidFill>
                <a:latin typeface="Quattrocento Bold"/>
                <a:ea typeface="Quattrocento Bold"/>
                <a:cs typeface="Quattrocento Bold"/>
                <a:sym typeface="Quattrocento Bold"/>
              </a:rPr>
              <a:t>10K bonus impressions on parent category pages.</a:t>
            </a:r>
          </a:p>
          <a:p>
            <a:pPr marL="0" lvl="0" indent="0" algn="l">
              <a:lnSpc>
                <a:spcPts val="2783"/>
              </a:lnSpc>
            </a:pPr>
            <a:endParaRPr lang="en-US" sz="2400" u="none">
              <a:solidFill>
                <a:srgbClr val="000060"/>
              </a:solidFill>
              <a:latin typeface="Quattrocento Bold"/>
              <a:ea typeface="Quattrocento Bold"/>
              <a:cs typeface="Quattrocento Bold"/>
              <a:sym typeface="Quattrocento Bold"/>
            </a:endParaRPr>
          </a:p>
          <a:p>
            <a:pPr marL="518160" lvl="1" indent="-259080" algn="l">
              <a:lnSpc>
                <a:spcPts val="2783"/>
              </a:lnSpc>
              <a:buFont typeface="Arial"/>
              <a:buChar char="•"/>
            </a:pPr>
            <a:r>
              <a:rPr lang="en-US" sz="2400" u="none">
                <a:solidFill>
                  <a:srgbClr val="000060"/>
                </a:solidFill>
                <a:latin typeface="Quattrocento Bold"/>
                <a:ea typeface="Quattrocento Bold"/>
                <a:cs typeface="Quattrocento Bold"/>
                <a:sym typeface="Quattrocento Bold"/>
              </a:rPr>
              <a:t>Price: $15,000</a:t>
            </a:r>
          </a:p>
        </p:txBody>
      </p:sp>
      <p:sp>
        <p:nvSpPr>
          <p:cNvPr id="13" name="TextBox 13"/>
          <p:cNvSpPr txBox="1"/>
          <p:nvPr/>
        </p:nvSpPr>
        <p:spPr>
          <a:xfrm>
            <a:off x="1028700" y="1321994"/>
            <a:ext cx="16230600" cy="1101194"/>
          </a:xfrm>
          <a:prstGeom prst="rect">
            <a:avLst/>
          </a:prstGeom>
        </p:spPr>
        <p:txBody>
          <a:bodyPr lIns="0" tIns="0" rIns="0" bIns="0" rtlCol="0" anchor="t">
            <a:spAutoFit/>
          </a:bodyPr>
          <a:lstStyle/>
          <a:p>
            <a:pPr marL="0" lvl="0" indent="0" algn="ctr">
              <a:lnSpc>
                <a:spcPts val="8640"/>
              </a:lnSpc>
              <a:spcBef>
                <a:spcPct val="0"/>
              </a:spcBef>
            </a:pPr>
            <a:r>
              <a:rPr lang="en-US" sz="7200">
                <a:solidFill>
                  <a:srgbClr val="FFFFFF"/>
                </a:solidFill>
                <a:latin typeface="Quattrocento Bold"/>
                <a:ea typeface="Quattrocento Bold"/>
                <a:cs typeface="Quattrocento Bold"/>
                <a:sym typeface="Quattrocento Bold"/>
              </a:rPr>
              <a:t>Duration, Pricing and Performance</a:t>
            </a:r>
          </a:p>
        </p:txBody>
      </p:sp>
      <p:sp>
        <p:nvSpPr>
          <p:cNvPr id="14" name="TextBox 14"/>
          <p:cNvSpPr txBox="1"/>
          <p:nvPr/>
        </p:nvSpPr>
        <p:spPr>
          <a:xfrm>
            <a:off x="2382316" y="3464900"/>
            <a:ext cx="3830565" cy="495300"/>
          </a:xfrm>
          <a:prstGeom prst="rect">
            <a:avLst/>
          </a:prstGeom>
        </p:spPr>
        <p:txBody>
          <a:bodyPr lIns="0" tIns="0" rIns="0" bIns="0" rtlCol="0" anchor="t">
            <a:spAutoFit/>
          </a:bodyPr>
          <a:lstStyle/>
          <a:p>
            <a:pPr algn="l">
              <a:lnSpc>
                <a:spcPts val="3840"/>
              </a:lnSpc>
            </a:pPr>
            <a:r>
              <a:rPr lang="en-US" sz="3200">
                <a:solidFill>
                  <a:srgbClr val="2E377F"/>
                </a:solidFill>
                <a:latin typeface="Quattrocento Bold"/>
                <a:ea typeface="Quattrocento Bold"/>
                <a:cs typeface="Quattrocento Bold"/>
                <a:sym typeface="Quattrocento Bold"/>
              </a:rPr>
              <a:t>1 Month Campaigns</a:t>
            </a:r>
          </a:p>
        </p:txBody>
      </p:sp>
      <p:sp>
        <p:nvSpPr>
          <p:cNvPr id="15" name="TextBox 15"/>
          <p:cNvSpPr txBox="1"/>
          <p:nvPr/>
        </p:nvSpPr>
        <p:spPr>
          <a:xfrm>
            <a:off x="12400375" y="3464900"/>
            <a:ext cx="4011039" cy="495300"/>
          </a:xfrm>
          <a:prstGeom prst="rect">
            <a:avLst/>
          </a:prstGeom>
        </p:spPr>
        <p:txBody>
          <a:bodyPr lIns="0" tIns="0" rIns="0" bIns="0" rtlCol="0" anchor="t">
            <a:spAutoFit/>
          </a:bodyPr>
          <a:lstStyle/>
          <a:p>
            <a:pPr algn="l">
              <a:lnSpc>
                <a:spcPts val="3840"/>
              </a:lnSpc>
            </a:pPr>
            <a:r>
              <a:rPr lang="en-US" sz="3200">
                <a:solidFill>
                  <a:srgbClr val="2E377F"/>
                </a:solidFill>
                <a:latin typeface="Quattrocento Bold"/>
                <a:ea typeface="Quattrocento Bold"/>
                <a:cs typeface="Quattrocento Bold"/>
                <a:sym typeface="Quattrocento Bold"/>
              </a:rPr>
              <a:t>3 Month Campaigns*</a:t>
            </a:r>
          </a:p>
        </p:txBody>
      </p:sp>
      <p:sp>
        <p:nvSpPr>
          <p:cNvPr id="16" name="TextBox 16"/>
          <p:cNvSpPr txBox="1"/>
          <p:nvPr/>
        </p:nvSpPr>
        <p:spPr>
          <a:xfrm>
            <a:off x="1659012" y="7179512"/>
            <a:ext cx="3964607" cy="707517"/>
          </a:xfrm>
          <a:prstGeom prst="rect">
            <a:avLst/>
          </a:prstGeom>
        </p:spPr>
        <p:txBody>
          <a:bodyPr lIns="0" tIns="0" rIns="0" bIns="0" rtlCol="0" anchor="t">
            <a:spAutoFit/>
          </a:bodyPr>
          <a:lstStyle/>
          <a:p>
            <a:pPr algn="ctr">
              <a:lnSpc>
                <a:spcPts val="2783"/>
              </a:lnSpc>
            </a:pPr>
            <a:r>
              <a:rPr lang="en-US" sz="2400">
                <a:solidFill>
                  <a:srgbClr val="FFFFFF"/>
                </a:solidFill>
                <a:latin typeface="Quattrocento Bold"/>
                <a:ea typeface="Quattrocento Bold"/>
                <a:cs typeface="Quattrocento Bold"/>
                <a:sym typeface="Quattrocento Bold"/>
              </a:rPr>
              <a:t>PACK EXPO Pricing: </a:t>
            </a:r>
          </a:p>
          <a:p>
            <a:pPr algn="ctr">
              <a:lnSpc>
                <a:spcPts val="2783"/>
              </a:lnSpc>
            </a:pPr>
            <a:r>
              <a:rPr lang="en-US" sz="2400">
                <a:solidFill>
                  <a:srgbClr val="FFFFFF"/>
                </a:solidFill>
                <a:latin typeface="Quattrocento Bold"/>
                <a:ea typeface="Quattrocento Bold"/>
                <a:cs typeface="Quattrocento Bold"/>
                <a:sym typeface="Quattrocento Bold"/>
              </a:rPr>
              <a:t>$7,500 (Aug/Sept/Oct)</a:t>
            </a:r>
          </a:p>
        </p:txBody>
      </p:sp>
      <p:sp>
        <p:nvSpPr>
          <p:cNvPr id="17" name="TextBox 17"/>
          <p:cNvSpPr txBox="1"/>
          <p:nvPr/>
        </p:nvSpPr>
        <p:spPr>
          <a:xfrm>
            <a:off x="11981510" y="7829049"/>
            <a:ext cx="4967392" cy="400050"/>
          </a:xfrm>
          <a:prstGeom prst="rect">
            <a:avLst/>
          </a:prstGeom>
        </p:spPr>
        <p:txBody>
          <a:bodyPr lIns="0" tIns="0" rIns="0" bIns="0" rtlCol="0" anchor="t">
            <a:spAutoFit/>
          </a:bodyPr>
          <a:lstStyle/>
          <a:p>
            <a:pPr algn="ctr">
              <a:lnSpc>
                <a:spcPts val="3120"/>
              </a:lnSpc>
              <a:spcBef>
                <a:spcPct val="0"/>
              </a:spcBef>
            </a:pPr>
            <a:r>
              <a:rPr lang="en-US" sz="2600">
                <a:solidFill>
                  <a:srgbClr val="2E377F"/>
                </a:solidFill>
                <a:latin typeface="Quattrocento Bold"/>
                <a:ea typeface="Quattrocento Bold"/>
                <a:cs typeface="Quattrocento Bold"/>
                <a:sym typeface="Quattrocento Bold"/>
              </a:rPr>
              <a:t>*3 consecutive months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DFF"/>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D7A1ABA-F6E9-F5DD-2775-F3656591573B}"/>
              </a:ext>
            </a:extLst>
          </p:cNvPr>
          <p:cNvSpPr/>
          <p:nvPr/>
        </p:nvSpPr>
        <p:spPr>
          <a:xfrm>
            <a:off x="-76200" y="-38100"/>
            <a:ext cx="18364200" cy="5168840"/>
          </a:xfrm>
          <a:prstGeom prst="rect">
            <a:avLst/>
          </a:prstGeom>
          <a:solidFill>
            <a:srgbClr val="FF55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4"/>
          <p:cNvSpPr/>
          <p:nvPr/>
        </p:nvSpPr>
        <p:spPr>
          <a:xfrm>
            <a:off x="11082621" y="1042451"/>
            <a:ext cx="7205380" cy="9244549"/>
          </a:xfrm>
          <a:custGeom>
            <a:avLst/>
            <a:gdLst/>
            <a:ahLst/>
            <a:cxnLst/>
            <a:rect l="l" t="t" r="r" b="b"/>
            <a:pathLst>
              <a:path w="11055779" h="9622663">
                <a:moveTo>
                  <a:pt x="0" y="0"/>
                </a:moveTo>
                <a:lnTo>
                  <a:pt x="11055779" y="0"/>
                </a:lnTo>
                <a:lnTo>
                  <a:pt x="11055779" y="9622663"/>
                </a:lnTo>
                <a:lnTo>
                  <a:pt x="0" y="9622663"/>
                </a:lnTo>
                <a:lnTo>
                  <a:pt x="0" y="0"/>
                </a:lnTo>
                <a:close/>
              </a:path>
            </a:pathLst>
          </a:custGeom>
          <a:blipFill>
            <a:blip r:embed="rId2"/>
            <a:stretch>
              <a:fillRect l="-207" r="-59467" b="-4090"/>
            </a:stretch>
          </a:blipFill>
        </p:spPr>
        <p:txBody>
          <a:bodyPr/>
          <a:lstStyle/>
          <a:p>
            <a:endParaRPr lang="en-US" dirty="0"/>
          </a:p>
        </p:txBody>
      </p:sp>
      <p:grpSp>
        <p:nvGrpSpPr>
          <p:cNvPr id="5" name="Group 5"/>
          <p:cNvGrpSpPr/>
          <p:nvPr/>
        </p:nvGrpSpPr>
        <p:grpSpPr>
          <a:xfrm>
            <a:off x="11743511" y="5011932"/>
            <a:ext cx="1529260" cy="480330"/>
            <a:chOff x="0" y="0"/>
            <a:chExt cx="402768" cy="126507"/>
          </a:xfrm>
        </p:grpSpPr>
        <p:sp>
          <p:nvSpPr>
            <p:cNvPr id="6" name="Freeform 6"/>
            <p:cNvSpPr/>
            <p:nvPr/>
          </p:nvSpPr>
          <p:spPr>
            <a:xfrm>
              <a:off x="0" y="0"/>
              <a:ext cx="402768" cy="126507"/>
            </a:xfrm>
            <a:custGeom>
              <a:avLst/>
              <a:gdLst/>
              <a:ahLst/>
              <a:cxnLst/>
              <a:rect l="l" t="t" r="r" b="b"/>
              <a:pathLst>
                <a:path w="402768" h="126507">
                  <a:moveTo>
                    <a:pt x="0" y="0"/>
                  </a:moveTo>
                  <a:lnTo>
                    <a:pt x="402768" y="0"/>
                  </a:lnTo>
                  <a:lnTo>
                    <a:pt x="402768" y="126507"/>
                  </a:lnTo>
                  <a:lnTo>
                    <a:pt x="0" y="126507"/>
                  </a:lnTo>
                  <a:close/>
                </a:path>
              </a:pathLst>
            </a:custGeom>
            <a:solidFill>
              <a:srgbClr val="000000">
                <a:alpha val="0"/>
              </a:srgbClr>
            </a:solidFill>
            <a:ln w="114300" cap="sq">
              <a:solidFill>
                <a:srgbClr val="EE4A46"/>
              </a:solidFill>
              <a:prstDash val="solid"/>
              <a:miter/>
            </a:ln>
          </p:spPr>
          <p:txBody>
            <a:bodyPr/>
            <a:lstStyle/>
            <a:p>
              <a:endParaRPr lang="en-US"/>
            </a:p>
          </p:txBody>
        </p:sp>
        <p:sp>
          <p:nvSpPr>
            <p:cNvPr id="7" name="TextBox 7"/>
            <p:cNvSpPr txBox="1"/>
            <p:nvPr/>
          </p:nvSpPr>
          <p:spPr>
            <a:xfrm>
              <a:off x="0" y="-9525"/>
              <a:ext cx="402768" cy="136032"/>
            </a:xfrm>
            <a:prstGeom prst="rect">
              <a:avLst/>
            </a:prstGeom>
          </p:spPr>
          <p:txBody>
            <a:bodyPr lIns="50800" tIns="50800" rIns="50800" bIns="50800" rtlCol="0" anchor="ctr"/>
            <a:lstStyle/>
            <a:p>
              <a:pPr algn="ctr">
                <a:lnSpc>
                  <a:spcPts val="2639"/>
                </a:lnSpc>
              </a:pPr>
              <a:endParaRPr/>
            </a:p>
          </p:txBody>
        </p:sp>
      </p:grpSp>
      <p:sp>
        <p:nvSpPr>
          <p:cNvPr id="8" name="Freeform 8"/>
          <p:cNvSpPr/>
          <p:nvPr/>
        </p:nvSpPr>
        <p:spPr>
          <a:xfrm rot="1696056" flipH="1" flipV="1">
            <a:off x="9950082" y="3584642"/>
            <a:ext cx="2265076" cy="2338143"/>
          </a:xfrm>
          <a:custGeom>
            <a:avLst/>
            <a:gdLst/>
            <a:ahLst/>
            <a:cxnLst/>
            <a:rect l="l" t="t" r="r" b="b"/>
            <a:pathLst>
              <a:path w="2265076" h="2338143">
                <a:moveTo>
                  <a:pt x="2265076" y="2338143"/>
                </a:moveTo>
                <a:lnTo>
                  <a:pt x="0" y="2338143"/>
                </a:lnTo>
                <a:lnTo>
                  <a:pt x="0" y="0"/>
                </a:lnTo>
                <a:lnTo>
                  <a:pt x="2265076" y="0"/>
                </a:lnTo>
                <a:lnTo>
                  <a:pt x="2265076" y="233814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9" name="Group 9"/>
          <p:cNvGrpSpPr/>
          <p:nvPr/>
        </p:nvGrpSpPr>
        <p:grpSpPr>
          <a:xfrm>
            <a:off x="14813332" y="2771063"/>
            <a:ext cx="1200738" cy="416637"/>
            <a:chOff x="0" y="0"/>
            <a:chExt cx="316244" cy="109732"/>
          </a:xfrm>
        </p:grpSpPr>
        <p:sp>
          <p:nvSpPr>
            <p:cNvPr id="10" name="Freeform 10"/>
            <p:cNvSpPr/>
            <p:nvPr/>
          </p:nvSpPr>
          <p:spPr>
            <a:xfrm>
              <a:off x="0" y="0"/>
              <a:ext cx="316244" cy="109732"/>
            </a:xfrm>
            <a:custGeom>
              <a:avLst/>
              <a:gdLst/>
              <a:ahLst/>
              <a:cxnLst/>
              <a:rect l="l" t="t" r="r" b="b"/>
              <a:pathLst>
                <a:path w="316244" h="109732">
                  <a:moveTo>
                    <a:pt x="0" y="0"/>
                  </a:moveTo>
                  <a:lnTo>
                    <a:pt x="316244" y="0"/>
                  </a:lnTo>
                  <a:lnTo>
                    <a:pt x="316244" y="109732"/>
                  </a:lnTo>
                  <a:lnTo>
                    <a:pt x="0" y="109732"/>
                  </a:lnTo>
                  <a:close/>
                </a:path>
              </a:pathLst>
            </a:custGeom>
            <a:solidFill>
              <a:srgbClr val="000000">
                <a:alpha val="0"/>
              </a:srgbClr>
            </a:solidFill>
            <a:ln w="114300" cap="sq">
              <a:solidFill>
                <a:srgbClr val="EE4A46"/>
              </a:solidFill>
              <a:prstDash val="solid"/>
              <a:miter/>
            </a:ln>
          </p:spPr>
          <p:txBody>
            <a:bodyPr/>
            <a:lstStyle/>
            <a:p>
              <a:endParaRPr lang="en-US"/>
            </a:p>
          </p:txBody>
        </p:sp>
        <p:sp>
          <p:nvSpPr>
            <p:cNvPr id="11" name="TextBox 11"/>
            <p:cNvSpPr txBox="1"/>
            <p:nvPr/>
          </p:nvSpPr>
          <p:spPr>
            <a:xfrm>
              <a:off x="0" y="-9525"/>
              <a:ext cx="316244" cy="119257"/>
            </a:xfrm>
            <a:prstGeom prst="rect">
              <a:avLst/>
            </a:prstGeom>
          </p:spPr>
          <p:txBody>
            <a:bodyPr lIns="50800" tIns="50800" rIns="50800" bIns="50800" rtlCol="0" anchor="ctr"/>
            <a:lstStyle/>
            <a:p>
              <a:pPr algn="ctr">
                <a:lnSpc>
                  <a:spcPts val="2639"/>
                </a:lnSpc>
              </a:pPr>
              <a:endParaRPr/>
            </a:p>
          </p:txBody>
        </p:sp>
      </p:grpSp>
      <p:sp>
        <p:nvSpPr>
          <p:cNvPr id="12" name="Freeform 12"/>
          <p:cNvSpPr/>
          <p:nvPr/>
        </p:nvSpPr>
        <p:spPr>
          <a:xfrm rot="5008761" flipH="1" flipV="1">
            <a:off x="13430354" y="344019"/>
            <a:ext cx="2265076" cy="2338143"/>
          </a:xfrm>
          <a:custGeom>
            <a:avLst/>
            <a:gdLst/>
            <a:ahLst/>
            <a:cxnLst/>
            <a:rect l="l" t="t" r="r" b="b"/>
            <a:pathLst>
              <a:path w="2265076" h="2338143">
                <a:moveTo>
                  <a:pt x="2265076" y="2338143"/>
                </a:moveTo>
                <a:lnTo>
                  <a:pt x="0" y="2338143"/>
                </a:lnTo>
                <a:lnTo>
                  <a:pt x="0" y="0"/>
                </a:lnTo>
                <a:lnTo>
                  <a:pt x="2265076" y="0"/>
                </a:lnTo>
                <a:lnTo>
                  <a:pt x="2265076" y="2338143"/>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Freeform 13"/>
          <p:cNvSpPr/>
          <p:nvPr/>
        </p:nvSpPr>
        <p:spPr>
          <a:xfrm>
            <a:off x="1028700" y="713663"/>
            <a:ext cx="3365493" cy="4896882"/>
          </a:xfrm>
          <a:custGeom>
            <a:avLst/>
            <a:gdLst/>
            <a:ahLst/>
            <a:cxnLst/>
            <a:rect l="l" t="t" r="r" b="b"/>
            <a:pathLst>
              <a:path w="3365493" h="4896882">
                <a:moveTo>
                  <a:pt x="0" y="0"/>
                </a:moveTo>
                <a:lnTo>
                  <a:pt x="3365493" y="0"/>
                </a:lnTo>
                <a:lnTo>
                  <a:pt x="3365493" y="4896882"/>
                </a:lnTo>
                <a:lnTo>
                  <a:pt x="0" y="489688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TextBox 14"/>
          <p:cNvSpPr txBox="1"/>
          <p:nvPr/>
        </p:nvSpPr>
        <p:spPr>
          <a:xfrm>
            <a:off x="4567867" y="1910034"/>
            <a:ext cx="6848364" cy="2192862"/>
          </a:xfrm>
          <a:prstGeom prst="rect">
            <a:avLst/>
          </a:prstGeom>
        </p:spPr>
        <p:txBody>
          <a:bodyPr lIns="0" tIns="0" rIns="0" bIns="0" rtlCol="0" anchor="t">
            <a:spAutoFit/>
          </a:bodyPr>
          <a:lstStyle/>
          <a:p>
            <a:pPr marL="0" lvl="0" indent="0" algn="l">
              <a:lnSpc>
                <a:spcPts val="8640"/>
              </a:lnSpc>
              <a:spcBef>
                <a:spcPct val="0"/>
              </a:spcBef>
            </a:pPr>
            <a:r>
              <a:rPr lang="en-US" sz="7200">
                <a:solidFill>
                  <a:srgbClr val="FFFFFF"/>
                </a:solidFill>
                <a:latin typeface="Quattrocento Bold"/>
                <a:ea typeface="Quattrocento Bold"/>
                <a:cs typeface="Quattrocento Bold"/>
                <a:sym typeface="Quattrocento Bold"/>
              </a:rPr>
              <a:t>Bonus Impressions</a:t>
            </a:r>
          </a:p>
        </p:txBody>
      </p:sp>
      <p:sp>
        <p:nvSpPr>
          <p:cNvPr id="15" name="TextBox 15"/>
          <p:cNvSpPr txBox="1"/>
          <p:nvPr/>
        </p:nvSpPr>
        <p:spPr>
          <a:xfrm>
            <a:off x="4567867" y="1293746"/>
            <a:ext cx="8330243" cy="400050"/>
          </a:xfrm>
          <a:prstGeom prst="rect">
            <a:avLst/>
          </a:prstGeom>
        </p:spPr>
        <p:txBody>
          <a:bodyPr lIns="0" tIns="0" rIns="0" bIns="0" rtlCol="0" anchor="t">
            <a:spAutoFit/>
          </a:bodyPr>
          <a:lstStyle/>
          <a:p>
            <a:pPr algn="l">
              <a:lnSpc>
                <a:spcPts val="3120"/>
              </a:lnSpc>
              <a:spcBef>
                <a:spcPct val="0"/>
              </a:spcBef>
            </a:pPr>
            <a:r>
              <a:rPr lang="en-US" sz="2600">
                <a:solidFill>
                  <a:srgbClr val="FEFDFF"/>
                </a:solidFill>
                <a:latin typeface="Quattrocento Bold"/>
                <a:ea typeface="Quattrocento Bold"/>
                <a:cs typeface="Quattrocento Bold"/>
                <a:sym typeface="Quattrocento Bold"/>
              </a:rPr>
              <a:t>Category Roadblock</a:t>
            </a:r>
          </a:p>
        </p:txBody>
      </p:sp>
      <p:sp>
        <p:nvSpPr>
          <p:cNvPr id="16" name="TextBox 16"/>
          <p:cNvSpPr txBox="1"/>
          <p:nvPr/>
        </p:nvSpPr>
        <p:spPr>
          <a:xfrm>
            <a:off x="1028700" y="5473211"/>
            <a:ext cx="9900837" cy="1933575"/>
          </a:xfrm>
          <a:prstGeom prst="rect">
            <a:avLst/>
          </a:prstGeom>
        </p:spPr>
        <p:txBody>
          <a:bodyPr lIns="0" tIns="0" rIns="0" bIns="0" rtlCol="0" anchor="t">
            <a:spAutoFit/>
          </a:bodyPr>
          <a:lstStyle/>
          <a:p>
            <a:pPr algn="l">
              <a:lnSpc>
                <a:spcPts val="5040"/>
              </a:lnSpc>
            </a:pPr>
            <a:r>
              <a:rPr lang="en-US" sz="4200">
                <a:solidFill>
                  <a:srgbClr val="2E377F"/>
                </a:solidFill>
                <a:latin typeface="Quattrocento Bold"/>
                <a:ea typeface="Quattrocento Bold"/>
                <a:cs typeface="Quattrocento Bold"/>
                <a:sym typeface="Quattrocento Bold"/>
              </a:rPr>
              <a:t>10K bonus impressions will appear on category and content pages tagged with the parent category.</a:t>
            </a:r>
          </a:p>
        </p:txBody>
      </p:sp>
      <p:sp>
        <p:nvSpPr>
          <p:cNvPr id="17" name="TextBox 17"/>
          <p:cNvSpPr txBox="1"/>
          <p:nvPr/>
        </p:nvSpPr>
        <p:spPr>
          <a:xfrm>
            <a:off x="1028700" y="7711157"/>
            <a:ext cx="9545431" cy="2277110"/>
          </a:xfrm>
          <a:prstGeom prst="rect">
            <a:avLst/>
          </a:prstGeom>
        </p:spPr>
        <p:txBody>
          <a:bodyPr lIns="0" tIns="0" rIns="0" bIns="0" rtlCol="0" anchor="t">
            <a:spAutoFit/>
          </a:bodyPr>
          <a:lstStyle/>
          <a:p>
            <a:pPr algn="l">
              <a:lnSpc>
                <a:spcPts val="3639"/>
              </a:lnSpc>
            </a:pPr>
            <a:r>
              <a:rPr lang="en-US" sz="2599">
                <a:solidFill>
                  <a:srgbClr val="2E377F"/>
                </a:solidFill>
                <a:latin typeface="Quattrocento Bold"/>
                <a:ea typeface="Quattrocento Bold"/>
                <a:cs typeface="Quattrocento Bold"/>
                <a:sym typeface="Quattrocento Bold"/>
              </a:rPr>
              <a:t>Example: If an advertiser purchased the Wrapping category. They would get their bonus impressions on content tagged with Flexibles. </a:t>
            </a:r>
          </a:p>
          <a:p>
            <a:pPr algn="l">
              <a:lnSpc>
                <a:spcPts val="3639"/>
              </a:lnSpc>
            </a:pPr>
            <a:endParaRPr lang="en-US" sz="2599">
              <a:solidFill>
                <a:srgbClr val="2E377F"/>
              </a:solidFill>
              <a:latin typeface="Quattrocento Bold"/>
              <a:ea typeface="Quattrocento Bold"/>
              <a:cs typeface="Quattrocento Bold"/>
              <a:sym typeface="Quattrocento Bold"/>
            </a:endParaRPr>
          </a:p>
          <a:p>
            <a:pPr marL="0" lvl="0" indent="0" algn="l">
              <a:lnSpc>
                <a:spcPts val="3639"/>
              </a:lnSpc>
            </a:pPr>
            <a:r>
              <a:rPr lang="en-US" sz="2599">
                <a:solidFill>
                  <a:srgbClr val="2E377F"/>
                </a:solidFill>
                <a:latin typeface="Quattrocento Bold"/>
                <a:ea typeface="Quattrocento Bold"/>
                <a:cs typeface="Quattrocento Bold"/>
                <a:sym typeface="Quattrocento Bold"/>
              </a:rPr>
              <a:t>NOTE: Ads will always appear as roadblocks.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AF2CFA2-51AE-70FC-5C13-E10C05ED52C8}"/>
              </a:ext>
            </a:extLst>
          </p:cNvPr>
          <p:cNvSpPr/>
          <p:nvPr/>
        </p:nvSpPr>
        <p:spPr>
          <a:xfrm>
            <a:off x="-76200" y="0"/>
            <a:ext cx="18364200" cy="4213767"/>
          </a:xfrm>
          <a:prstGeom prst="rect">
            <a:avLst/>
          </a:prstGeom>
          <a:solidFill>
            <a:srgbClr val="FF55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4"/>
          <p:cNvGrpSpPr/>
          <p:nvPr/>
        </p:nvGrpSpPr>
        <p:grpSpPr>
          <a:xfrm>
            <a:off x="7938948" y="5082306"/>
            <a:ext cx="954505" cy="944092"/>
            <a:chOff x="0" y="0"/>
            <a:chExt cx="1272674" cy="1258790"/>
          </a:xfrm>
        </p:grpSpPr>
        <p:sp>
          <p:nvSpPr>
            <p:cNvPr id="5" name="Freeform 5"/>
            <p:cNvSpPr/>
            <p:nvPr/>
          </p:nvSpPr>
          <p:spPr>
            <a:xfrm>
              <a:off x="0" y="0"/>
              <a:ext cx="1272674" cy="1258790"/>
            </a:xfrm>
            <a:custGeom>
              <a:avLst/>
              <a:gdLst/>
              <a:ahLst/>
              <a:cxnLst/>
              <a:rect l="l" t="t" r="r" b="b"/>
              <a:pathLst>
                <a:path w="1272674" h="1258790">
                  <a:moveTo>
                    <a:pt x="0" y="0"/>
                  </a:moveTo>
                  <a:lnTo>
                    <a:pt x="1272674" y="0"/>
                  </a:lnTo>
                  <a:lnTo>
                    <a:pt x="1272674" y="1258790"/>
                  </a:lnTo>
                  <a:lnTo>
                    <a:pt x="0" y="12587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6"/>
            <p:cNvSpPr txBox="1"/>
            <p:nvPr/>
          </p:nvSpPr>
          <p:spPr>
            <a:xfrm>
              <a:off x="233538" y="374060"/>
              <a:ext cx="805597" cy="501146"/>
            </a:xfrm>
            <a:prstGeom prst="rect">
              <a:avLst/>
            </a:prstGeom>
          </p:spPr>
          <p:txBody>
            <a:bodyPr lIns="0" tIns="0" rIns="0" bIns="0" rtlCol="0" anchor="t">
              <a:spAutoFit/>
            </a:bodyPr>
            <a:lstStyle/>
            <a:p>
              <a:pPr marL="0" lvl="0" indent="0" algn="ctr">
                <a:lnSpc>
                  <a:spcPts val="2912"/>
                </a:lnSpc>
                <a:spcBef>
                  <a:spcPct val="0"/>
                </a:spcBef>
              </a:pPr>
              <a:r>
                <a:rPr lang="en-US" sz="2427" u="none">
                  <a:solidFill>
                    <a:srgbClr val="FFFFFF"/>
                  </a:solidFill>
                  <a:latin typeface="Quattrocento Bold"/>
                  <a:ea typeface="Quattrocento Bold"/>
                  <a:cs typeface="Quattrocento Bold"/>
                  <a:sym typeface="Quattrocento Bold"/>
                </a:rPr>
                <a:t>01</a:t>
              </a:r>
            </a:p>
          </p:txBody>
        </p:sp>
      </p:grpSp>
      <p:grpSp>
        <p:nvGrpSpPr>
          <p:cNvPr id="7" name="Group 7"/>
          <p:cNvGrpSpPr/>
          <p:nvPr/>
        </p:nvGrpSpPr>
        <p:grpSpPr>
          <a:xfrm>
            <a:off x="7938948" y="7289613"/>
            <a:ext cx="954505" cy="944092"/>
            <a:chOff x="0" y="0"/>
            <a:chExt cx="1272674" cy="1258790"/>
          </a:xfrm>
        </p:grpSpPr>
        <p:sp>
          <p:nvSpPr>
            <p:cNvPr id="8" name="Freeform 8"/>
            <p:cNvSpPr/>
            <p:nvPr/>
          </p:nvSpPr>
          <p:spPr>
            <a:xfrm>
              <a:off x="0" y="0"/>
              <a:ext cx="1272674" cy="1258790"/>
            </a:xfrm>
            <a:custGeom>
              <a:avLst/>
              <a:gdLst/>
              <a:ahLst/>
              <a:cxnLst/>
              <a:rect l="l" t="t" r="r" b="b"/>
              <a:pathLst>
                <a:path w="1272674" h="1258790">
                  <a:moveTo>
                    <a:pt x="0" y="0"/>
                  </a:moveTo>
                  <a:lnTo>
                    <a:pt x="1272674" y="0"/>
                  </a:lnTo>
                  <a:lnTo>
                    <a:pt x="1272674" y="1258790"/>
                  </a:lnTo>
                  <a:lnTo>
                    <a:pt x="0" y="12587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233538" y="374060"/>
              <a:ext cx="805597" cy="501146"/>
            </a:xfrm>
            <a:prstGeom prst="rect">
              <a:avLst/>
            </a:prstGeom>
          </p:spPr>
          <p:txBody>
            <a:bodyPr lIns="0" tIns="0" rIns="0" bIns="0" rtlCol="0" anchor="t">
              <a:spAutoFit/>
            </a:bodyPr>
            <a:lstStyle/>
            <a:p>
              <a:pPr marL="0" lvl="0" indent="0" algn="ctr">
                <a:lnSpc>
                  <a:spcPts val="2912"/>
                </a:lnSpc>
                <a:spcBef>
                  <a:spcPct val="0"/>
                </a:spcBef>
              </a:pPr>
              <a:r>
                <a:rPr lang="en-US" sz="2427" u="none">
                  <a:solidFill>
                    <a:srgbClr val="FFFFFF"/>
                  </a:solidFill>
                  <a:latin typeface="Quattrocento Bold"/>
                  <a:ea typeface="Quattrocento Bold"/>
                  <a:cs typeface="Quattrocento Bold"/>
                  <a:sym typeface="Quattrocento Bold"/>
                </a:rPr>
                <a:t>02</a:t>
              </a:r>
            </a:p>
          </p:txBody>
        </p:sp>
      </p:grpSp>
      <p:sp>
        <p:nvSpPr>
          <p:cNvPr id="10" name="Freeform 10"/>
          <p:cNvSpPr/>
          <p:nvPr/>
        </p:nvSpPr>
        <p:spPr>
          <a:xfrm rot="-2407563" flipV="1">
            <a:off x="5574902" y="4101099"/>
            <a:ext cx="2921019" cy="1115298"/>
          </a:xfrm>
          <a:custGeom>
            <a:avLst/>
            <a:gdLst/>
            <a:ahLst/>
            <a:cxnLst/>
            <a:rect l="l" t="t" r="r" b="b"/>
            <a:pathLst>
              <a:path w="2921019" h="1115298">
                <a:moveTo>
                  <a:pt x="0" y="1115298"/>
                </a:moveTo>
                <a:lnTo>
                  <a:pt x="2921019" y="1115298"/>
                </a:lnTo>
                <a:lnTo>
                  <a:pt x="2921019" y="0"/>
                </a:lnTo>
                <a:lnTo>
                  <a:pt x="0" y="0"/>
                </a:lnTo>
                <a:lnTo>
                  <a:pt x="0" y="1115298"/>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568904" y="3086100"/>
            <a:ext cx="5177645" cy="7553593"/>
          </a:xfrm>
          <a:custGeom>
            <a:avLst/>
            <a:gdLst/>
            <a:ahLst/>
            <a:cxnLst/>
            <a:rect l="l" t="t" r="r" b="b"/>
            <a:pathLst>
              <a:path w="5177645" h="7553593">
                <a:moveTo>
                  <a:pt x="0" y="0"/>
                </a:moveTo>
                <a:lnTo>
                  <a:pt x="5177645" y="0"/>
                </a:lnTo>
                <a:lnTo>
                  <a:pt x="5177645" y="7553593"/>
                </a:lnTo>
                <a:lnTo>
                  <a:pt x="0" y="755359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TextBox 12"/>
          <p:cNvSpPr txBox="1"/>
          <p:nvPr/>
        </p:nvSpPr>
        <p:spPr>
          <a:xfrm>
            <a:off x="1023833" y="1554376"/>
            <a:ext cx="12912237" cy="1101194"/>
          </a:xfrm>
          <a:prstGeom prst="rect">
            <a:avLst/>
          </a:prstGeom>
        </p:spPr>
        <p:txBody>
          <a:bodyPr lIns="0" tIns="0" rIns="0" bIns="0" rtlCol="0" anchor="t">
            <a:spAutoFit/>
          </a:bodyPr>
          <a:lstStyle/>
          <a:p>
            <a:pPr marL="0" lvl="0" indent="0" algn="l">
              <a:lnSpc>
                <a:spcPts val="8640"/>
              </a:lnSpc>
              <a:spcBef>
                <a:spcPct val="0"/>
              </a:spcBef>
            </a:pPr>
            <a:r>
              <a:rPr lang="en-US" sz="7200">
                <a:solidFill>
                  <a:srgbClr val="FFFFFF"/>
                </a:solidFill>
                <a:latin typeface="Quattrocento Bold"/>
                <a:ea typeface="Quattrocento Bold"/>
                <a:cs typeface="Quattrocento Bold"/>
                <a:sym typeface="Quattrocento Bold"/>
              </a:rPr>
              <a:t>Reporting and Inventory</a:t>
            </a:r>
          </a:p>
        </p:txBody>
      </p:sp>
      <p:sp>
        <p:nvSpPr>
          <p:cNvPr id="13" name="TextBox 13"/>
          <p:cNvSpPr txBox="1"/>
          <p:nvPr/>
        </p:nvSpPr>
        <p:spPr>
          <a:xfrm>
            <a:off x="9418187" y="7003863"/>
            <a:ext cx="6848588" cy="2277110"/>
          </a:xfrm>
          <a:prstGeom prst="rect">
            <a:avLst/>
          </a:prstGeom>
        </p:spPr>
        <p:txBody>
          <a:bodyPr lIns="0" tIns="0" rIns="0" bIns="0" rtlCol="0" anchor="t">
            <a:spAutoFit/>
          </a:bodyPr>
          <a:lstStyle/>
          <a:p>
            <a:pPr algn="l">
              <a:lnSpc>
                <a:spcPts val="3639"/>
              </a:lnSpc>
            </a:pPr>
            <a:r>
              <a:rPr lang="en-US" sz="2599">
                <a:solidFill>
                  <a:srgbClr val="2E377F"/>
                </a:solidFill>
                <a:latin typeface="Quattrocento Bold"/>
                <a:ea typeface="Quattrocento Bold"/>
                <a:cs typeface="Quattrocento Bold"/>
                <a:sym typeface="Quattrocento Bold"/>
              </a:rPr>
              <a:t>INVENTORY - RUN OF SITE ADS: We will cap run of site purchases at </a:t>
            </a:r>
            <a:r>
              <a:rPr lang="en-US" sz="2599" u="sng">
                <a:solidFill>
                  <a:srgbClr val="2E377F"/>
                </a:solidFill>
                <a:latin typeface="Quattrocento Bold"/>
                <a:ea typeface="Quattrocento Bold"/>
                <a:cs typeface="Quattrocento Bold"/>
                <a:sym typeface="Quattrocento Bold"/>
              </a:rPr>
              <a:t>10K a month</a:t>
            </a:r>
            <a:r>
              <a:rPr lang="en-US" sz="2599">
                <a:solidFill>
                  <a:srgbClr val="2E377F"/>
                </a:solidFill>
                <a:latin typeface="Quattrocento Bold"/>
                <a:ea typeface="Quattrocento Bold"/>
                <a:cs typeface="Quattrocento Bold"/>
                <a:sym typeface="Quattrocento Bold"/>
              </a:rPr>
              <a:t>. Reps/CSMs can ask for exceptions to this rule and Jenn Brink will check if feasible.</a:t>
            </a:r>
          </a:p>
          <a:p>
            <a:pPr marL="0" lvl="0" indent="0" algn="l">
              <a:lnSpc>
                <a:spcPts val="3639"/>
              </a:lnSpc>
            </a:pPr>
            <a:endParaRPr lang="en-US" sz="2599">
              <a:solidFill>
                <a:srgbClr val="2E377F"/>
              </a:solidFill>
              <a:latin typeface="Quattrocento Bold"/>
              <a:ea typeface="Quattrocento Bold"/>
              <a:cs typeface="Quattrocento Bold"/>
              <a:sym typeface="Quattrocento Bold"/>
            </a:endParaRPr>
          </a:p>
        </p:txBody>
      </p:sp>
      <p:sp>
        <p:nvSpPr>
          <p:cNvPr id="14" name="TextBox 14"/>
          <p:cNvSpPr txBox="1"/>
          <p:nvPr/>
        </p:nvSpPr>
        <p:spPr>
          <a:xfrm>
            <a:off x="9418187" y="4927460"/>
            <a:ext cx="6603336" cy="1362710"/>
          </a:xfrm>
          <a:prstGeom prst="rect">
            <a:avLst/>
          </a:prstGeom>
        </p:spPr>
        <p:txBody>
          <a:bodyPr lIns="0" tIns="0" rIns="0" bIns="0" rtlCol="0" anchor="t">
            <a:spAutoFit/>
          </a:bodyPr>
          <a:lstStyle/>
          <a:p>
            <a:pPr marL="0" lvl="0" indent="0" algn="l">
              <a:lnSpc>
                <a:spcPts val="3639"/>
              </a:lnSpc>
            </a:pPr>
            <a:r>
              <a:rPr lang="en-US" sz="2599">
                <a:solidFill>
                  <a:srgbClr val="2E377F"/>
                </a:solidFill>
                <a:latin typeface="Quattrocento Bold"/>
                <a:ea typeface="Quattrocento Bold"/>
                <a:cs typeface="Quattrocento Bold"/>
                <a:sym typeface="Quattrocento Bold"/>
              </a:rPr>
              <a:t>REPORTING: This is an awareness product, so the key metric is </a:t>
            </a:r>
            <a:r>
              <a:rPr lang="en-US" sz="2599" u="sng">
                <a:solidFill>
                  <a:srgbClr val="2E377F"/>
                </a:solidFill>
                <a:latin typeface="Quattrocento Bold"/>
                <a:ea typeface="Quattrocento Bold"/>
                <a:cs typeface="Quattrocento Bold"/>
                <a:sym typeface="Quattrocento Bold"/>
              </a:rPr>
              <a:t>impressions</a:t>
            </a:r>
            <a:r>
              <a:rPr lang="en-US" sz="2599">
                <a:solidFill>
                  <a:srgbClr val="2E377F"/>
                </a:solidFill>
                <a:latin typeface="Quattrocento Bold"/>
                <a:ea typeface="Quattrocento Bold"/>
                <a:cs typeface="Quattrocento Bold"/>
                <a:sym typeface="Quattrocento Bold"/>
              </a:rPr>
              <a:t>. But we will also report clicks and CTR . </a:t>
            </a:r>
          </a:p>
        </p:txBody>
      </p:sp>
      <p:sp>
        <p:nvSpPr>
          <p:cNvPr id="15" name="TextBox 15"/>
          <p:cNvSpPr txBox="1"/>
          <p:nvPr/>
        </p:nvSpPr>
        <p:spPr>
          <a:xfrm>
            <a:off x="1023833" y="1019175"/>
            <a:ext cx="5331288" cy="400050"/>
          </a:xfrm>
          <a:prstGeom prst="rect">
            <a:avLst/>
          </a:prstGeom>
        </p:spPr>
        <p:txBody>
          <a:bodyPr lIns="0" tIns="0" rIns="0" bIns="0" rtlCol="0" anchor="t">
            <a:spAutoFit/>
          </a:bodyPr>
          <a:lstStyle/>
          <a:p>
            <a:pPr algn="l">
              <a:lnSpc>
                <a:spcPts val="3120"/>
              </a:lnSpc>
              <a:spcBef>
                <a:spcPct val="0"/>
              </a:spcBef>
            </a:pPr>
            <a:r>
              <a:rPr lang="en-US" sz="2600">
                <a:solidFill>
                  <a:srgbClr val="FFFFFF"/>
                </a:solidFill>
                <a:latin typeface="Quattrocento Bold"/>
                <a:ea typeface="Quattrocento Bold"/>
                <a:cs typeface="Quattrocento Bold"/>
                <a:sym typeface="Quattrocento Bold"/>
              </a:rPr>
              <a:t>Category Roadblock</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5555"/>
        </a:solidFill>
        <a:effectLst/>
      </p:bgPr>
    </p:bg>
    <p:spTree>
      <p:nvGrpSpPr>
        <p:cNvPr id="1" name=""/>
        <p:cNvGrpSpPr/>
        <p:nvPr/>
      </p:nvGrpSpPr>
      <p:grpSpPr>
        <a:xfrm>
          <a:off x="0" y="0"/>
          <a:ext cx="0" cy="0"/>
          <a:chOff x="0" y="0"/>
          <a:chExt cx="0" cy="0"/>
        </a:xfrm>
      </p:grpSpPr>
      <p:grpSp>
        <p:nvGrpSpPr>
          <p:cNvPr id="2" name="Group 2"/>
          <p:cNvGrpSpPr/>
          <p:nvPr/>
        </p:nvGrpSpPr>
        <p:grpSpPr>
          <a:xfrm>
            <a:off x="1028700" y="4083020"/>
            <a:ext cx="8127385" cy="4814014"/>
            <a:chOff x="0" y="0"/>
            <a:chExt cx="2482043" cy="1470164"/>
          </a:xfrm>
        </p:grpSpPr>
        <p:sp>
          <p:nvSpPr>
            <p:cNvPr id="3" name="Freeform 3"/>
            <p:cNvSpPr/>
            <p:nvPr/>
          </p:nvSpPr>
          <p:spPr>
            <a:xfrm>
              <a:off x="0" y="0"/>
              <a:ext cx="2482043" cy="1470164"/>
            </a:xfrm>
            <a:custGeom>
              <a:avLst/>
              <a:gdLst/>
              <a:ahLst/>
              <a:cxnLst/>
              <a:rect l="l" t="t" r="r" b="b"/>
              <a:pathLst>
                <a:path w="2482043" h="1470164">
                  <a:moveTo>
                    <a:pt x="2357582" y="1470164"/>
                  </a:moveTo>
                  <a:lnTo>
                    <a:pt x="124460" y="1470164"/>
                  </a:lnTo>
                  <a:cubicBezTo>
                    <a:pt x="55880" y="1470164"/>
                    <a:pt x="0" y="1414284"/>
                    <a:pt x="0" y="1345704"/>
                  </a:cubicBezTo>
                  <a:lnTo>
                    <a:pt x="0" y="124460"/>
                  </a:lnTo>
                  <a:cubicBezTo>
                    <a:pt x="0" y="55880"/>
                    <a:pt x="55880" y="0"/>
                    <a:pt x="124460" y="0"/>
                  </a:cubicBezTo>
                  <a:lnTo>
                    <a:pt x="2357583" y="0"/>
                  </a:lnTo>
                  <a:cubicBezTo>
                    <a:pt x="2426163" y="0"/>
                    <a:pt x="2482043" y="55880"/>
                    <a:pt x="2482043" y="124460"/>
                  </a:cubicBezTo>
                  <a:lnTo>
                    <a:pt x="2482043" y="1345704"/>
                  </a:lnTo>
                  <a:cubicBezTo>
                    <a:pt x="2482043" y="1414284"/>
                    <a:pt x="2426163" y="1470164"/>
                    <a:pt x="2357583" y="1470164"/>
                  </a:cubicBezTo>
                  <a:close/>
                </a:path>
              </a:pathLst>
            </a:custGeom>
            <a:solidFill>
              <a:srgbClr val="FFFFFF"/>
            </a:solidFill>
          </p:spPr>
          <p:txBody>
            <a:bodyPr/>
            <a:lstStyle/>
            <a:p>
              <a:endParaRPr lang="en-US"/>
            </a:p>
          </p:txBody>
        </p:sp>
      </p:grpSp>
      <p:grpSp>
        <p:nvGrpSpPr>
          <p:cNvPr id="4" name="Group 4"/>
          <p:cNvGrpSpPr/>
          <p:nvPr/>
        </p:nvGrpSpPr>
        <p:grpSpPr>
          <a:xfrm>
            <a:off x="9719346" y="4028035"/>
            <a:ext cx="8127385" cy="4868999"/>
            <a:chOff x="0" y="0"/>
            <a:chExt cx="2482043" cy="1486956"/>
          </a:xfrm>
        </p:grpSpPr>
        <p:sp>
          <p:nvSpPr>
            <p:cNvPr id="5" name="Freeform 5"/>
            <p:cNvSpPr/>
            <p:nvPr/>
          </p:nvSpPr>
          <p:spPr>
            <a:xfrm>
              <a:off x="0" y="0"/>
              <a:ext cx="2482043" cy="1486956"/>
            </a:xfrm>
            <a:custGeom>
              <a:avLst/>
              <a:gdLst/>
              <a:ahLst/>
              <a:cxnLst/>
              <a:rect l="l" t="t" r="r" b="b"/>
              <a:pathLst>
                <a:path w="2482043" h="1486956">
                  <a:moveTo>
                    <a:pt x="2357582" y="1486956"/>
                  </a:moveTo>
                  <a:lnTo>
                    <a:pt x="124460" y="1486956"/>
                  </a:lnTo>
                  <a:cubicBezTo>
                    <a:pt x="55880" y="1486956"/>
                    <a:pt x="0" y="1431076"/>
                    <a:pt x="0" y="1362496"/>
                  </a:cubicBezTo>
                  <a:lnTo>
                    <a:pt x="0" y="124460"/>
                  </a:lnTo>
                  <a:cubicBezTo>
                    <a:pt x="0" y="55880"/>
                    <a:pt x="55880" y="0"/>
                    <a:pt x="124460" y="0"/>
                  </a:cubicBezTo>
                  <a:lnTo>
                    <a:pt x="2357583" y="0"/>
                  </a:lnTo>
                  <a:cubicBezTo>
                    <a:pt x="2426163" y="0"/>
                    <a:pt x="2482043" y="55880"/>
                    <a:pt x="2482043" y="124460"/>
                  </a:cubicBezTo>
                  <a:lnTo>
                    <a:pt x="2482043" y="1362496"/>
                  </a:lnTo>
                  <a:cubicBezTo>
                    <a:pt x="2482043" y="1431076"/>
                    <a:pt x="2426163" y="1486956"/>
                    <a:pt x="2357583" y="1486956"/>
                  </a:cubicBezTo>
                  <a:close/>
                </a:path>
              </a:pathLst>
            </a:custGeom>
            <a:solidFill>
              <a:srgbClr val="FFFFFF"/>
            </a:solidFill>
          </p:spPr>
          <p:txBody>
            <a:bodyPr/>
            <a:lstStyle/>
            <a:p>
              <a:endParaRPr lang="en-US"/>
            </a:p>
          </p:txBody>
        </p:sp>
      </p:grpSp>
      <p:sp>
        <p:nvSpPr>
          <p:cNvPr id="6" name="TextBox 6"/>
          <p:cNvSpPr txBox="1"/>
          <p:nvPr/>
        </p:nvSpPr>
        <p:spPr>
          <a:xfrm>
            <a:off x="1531721" y="4972101"/>
            <a:ext cx="5353545" cy="495300"/>
          </a:xfrm>
          <a:prstGeom prst="rect">
            <a:avLst/>
          </a:prstGeom>
        </p:spPr>
        <p:txBody>
          <a:bodyPr lIns="0" tIns="0" rIns="0" bIns="0" rtlCol="0" anchor="t">
            <a:spAutoFit/>
          </a:bodyPr>
          <a:lstStyle/>
          <a:p>
            <a:pPr algn="l">
              <a:lnSpc>
                <a:spcPts val="3840"/>
              </a:lnSpc>
            </a:pPr>
            <a:r>
              <a:rPr lang="en-US" sz="3200">
                <a:solidFill>
                  <a:srgbClr val="2E377F"/>
                </a:solidFill>
                <a:latin typeface="Quattrocento Bold"/>
                <a:ea typeface="Quattrocento Bold"/>
                <a:cs typeface="Quattrocento Bold"/>
                <a:sym typeface="Quattrocento Bold"/>
              </a:rPr>
              <a:t>Larger Budget</a:t>
            </a:r>
          </a:p>
        </p:txBody>
      </p:sp>
      <p:sp>
        <p:nvSpPr>
          <p:cNvPr id="7" name="TextBox 7"/>
          <p:cNvSpPr txBox="1"/>
          <p:nvPr/>
        </p:nvSpPr>
        <p:spPr>
          <a:xfrm>
            <a:off x="1556301" y="5749202"/>
            <a:ext cx="4504274" cy="1819910"/>
          </a:xfrm>
          <a:prstGeom prst="rect">
            <a:avLst/>
          </a:prstGeom>
        </p:spPr>
        <p:txBody>
          <a:bodyPr lIns="0" tIns="0" rIns="0" bIns="0" rtlCol="0" anchor="t">
            <a:spAutoFit/>
          </a:bodyPr>
          <a:lstStyle/>
          <a:p>
            <a:pPr marL="0" lvl="0" indent="0" algn="l">
              <a:lnSpc>
                <a:spcPts val="3639"/>
              </a:lnSpc>
            </a:pPr>
            <a:r>
              <a:rPr lang="en-US" sz="2599">
                <a:solidFill>
                  <a:srgbClr val="2E377F"/>
                </a:solidFill>
                <a:latin typeface="Quattrocento Bold"/>
                <a:ea typeface="Quattrocento Bold"/>
                <a:cs typeface="Quattrocento Bold"/>
                <a:sym typeface="Quattrocento Bold"/>
              </a:rPr>
              <a:t>Can produce multiple banner ads and has two pieces of high value content to promote via native ads.</a:t>
            </a:r>
          </a:p>
        </p:txBody>
      </p:sp>
      <p:sp>
        <p:nvSpPr>
          <p:cNvPr id="8" name="TextBox 8"/>
          <p:cNvSpPr txBox="1"/>
          <p:nvPr/>
        </p:nvSpPr>
        <p:spPr>
          <a:xfrm>
            <a:off x="11436576" y="5133975"/>
            <a:ext cx="5403244" cy="495300"/>
          </a:xfrm>
          <a:prstGeom prst="rect">
            <a:avLst/>
          </a:prstGeom>
        </p:spPr>
        <p:txBody>
          <a:bodyPr lIns="0" tIns="0" rIns="0" bIns="0" rtlCol="0" anchor="t">
            <a:spAutoFit/>
          </a:bodyPr>
          <a:lstStyle/>
          <a:p>
            <a:pPr algn="l">
              <a:lnSpc>
                <a:spcPts val="3839"/>
              </a:lnSpc>
            </a:pPr>
            <a:r>
              <a:rPr lang="en-US" sz="3199">
                <a:solidFill>
                  <a:srgbClr val="2E377F"/>
                </a:solidFill>
                <a:latin typeface="Quattrocento Bold"/>
                <a:ea typeface="Quattrocento Bold"/>
                <a:cs typeface="Quattrocento Bold"/>
                <a:sym typeface="Quattrocento Bold"/>
              </a:rPr>
              <a:t>Wants Category Dominance </a:t>
            </a:r>
          </a:p>
        </p:txBody>
      </p:sp>
      <p:sp>
        <p:nvSpPr>
          <p:cNvPr id="9" name="TextBox 9"/>
          <p:cNvSpPr txBox="1"/>
          <p:nvPr/>
        </p:nvSpPr>
        <p:spPr>
          <a:xfrm>
            <a:off x="11436576" y="5977802"/>
            <a:ext cx="5977810" cy="1362710"/>
          </a:xfrm>
          <a:prstGeom prst="rect">
            <a:avLst/>
          </a:prstGeom>
        </p:spPr>
        <p:txBody>
          <a:bodyPr lIns="0" tIns="0" rIns="0" bIns="0" rtlCol="0" anchor="t">
            <a:spAutoFit/>
          </a:bodyPr>
          <a:lstStyle/>
          <a:p>
            <a:pPr marL="0" lvl="0" indent="0" algn="l">
              <a:lnSpc>
                <a:spcPts val="3639"/>
              </a:lnSpc>
            </a:pPr>
            <a:r>
              <a:rPr lang="en-US" sz="2599">
                <a:solidFill>
                  <a:srgbClr val="2E377F"/>
                </a:solidFill>
                <a:latin typeface="Quattrocento Bold"/>
                <a:ea typeface="Quattrocento Bold"/>
                <a:cs typeface="Quattrocento Bold"/>
                <a:sym typeface="Quattrocento Bold"/>
              </a:rPr>
              <a:t>Has a clear, direct message they want to get across to a targeted segment of our audience. </a:t>
            </a:r>
          </a:p>
        </p:txBody>
      </p:sp>
      <p:sp>
        <p:nvSpPr>
          <p:cNvPr id="10" name="Freeform 10"/>
          <p:cNvSpPr/>
          <p:nvPr/>
        </p:nvSpPr>
        <p:spPr>
          <a:xfrm>
            <a:off x="5927241" y="2257711"/>
            <a:ext cx="5509335" cy="8860041"/>
          </a:xfrm>
          <a:custGeom>
            <a:avLst/>
            <a:gdLst/>
            <a:ahLst/>
            <a:cxnLst/>
            <a:rect l="l" t="t" r="r" b="b"/>
            <a:pathLst>
              <a:path w="5509335" h="8860041">
                <a:moveTo>
                  <a:pt x="0" y="0"/>
                </a:moveTo>
                <a:lnTo>
                  <a:pt x="5509335" y="0"/>
                </a:lnTo>
                <a:lnTo>
                  <a:pt x="5509335" y="8860041"/>
                </a:lnTo>
                <a:lnTo>
                  <a:pt x="0" y="88600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TextBox 11"/>
          <p:cNvSpPr txBox="1"/>
          <p:nvPr/>
        </p:nvSpPr>
        <p:spPr>
          <a:xfrm>
            <a:off x="1666232" y="1156518"/>
            <a:ext cx="15478841" cy="1101194"/>
          </a:xfrm>
          <a:prstGeom prst="rect">
            <a:avLst/>
          </a:prstGeom>
        </p:spPr>
        <p:txBody>
          <a:bodyPr lIns="0" tIns="0" rIns="0" bIns="0" rtlCol="0" anchor="t">
            <a:spAutoFit/>
          </a:bodyPr>
          <a:lstStyle/>
          <a:p>
            <a:pPr marL="0" lvl="0" indent="0" algn="ctr">
              <a:lnSpc>
                <a:spcPts val="8640"/>
              </a:lnSpc>
              <a:spcBef>
                <a:spcPct val="0"/>
              </a:spcBef>
            </a:pPr>
            <a:r>
              <a:rPr lang="en-US" sz="7200">
                <a:solidFill>
                  <a:srgbClr val="FFFFFF"/>
                </a:solidFill>
                <a:latin typeface="Quattrocento Bold"/>
                <a:ea typeface="Quattrocento Bold"/>
                <a:cs typeface="Quattrocento Bold"/>
                <a:sym typeface="Quattrocento Bold"/>
              </a:rPr>
              <a:t>Ideal Advertiser</a:t>
            </a:r>
          </a:p>
        </p:txBody>
      </p:sp>
      <p:sp>
        <p:nvSpPr>
          <p:cNvPr id="12" name="TextBox 12"/>
          <p:cNvSpPr txBox="1"/>
          <p:nvPr/>
        </p:nvSpPr>
        <p:spPr>
          <a:xfrm>
            <a:off x="6435621" y="699318"/>
            <a:ext cx="5331288" cy="400050"/>
          </a:xfrm>
          <a:prstGeom prst="rect">
            <a:avLst/>
          </a:prstGeom>
        </p:spPr>
        <p:txBody>
          <a:bodyPr lIns="0" tIns="0" rIns="0" bIns="0" rtlCol="0" anchor="t">
            <a:spAutoFit/>
          </a:bodyPr>
          <a:lstStyle/>
          <a:p>
            <a:pPr algn="ctr">
              <a:lnSpc>
                <a:spcPts val="3120"/>
              </a:lnSpc>
              <a:spcBef>
                <a:spcPct val="0"/>
              </a:spcBef>
            </a:pPr>
            <a:r>
              <a:rPr lang="en-US" sz="2600">
                <a:solidFill>
                  <a:srgbClr val="FFFFFF"/>
                </a:solidFill>
                <a:latin typeface="Quattrocento Bold"/>
                <a:ea typeface="Quattrocento Bold"/>
                <a:cs typeface="Quattrocento Bold"/>
                <a:sym typeface="Quattrocento Bold"/>
              </a:rPr>
              <a:t>Category Roadblock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25A4B96-4AA9-23EF-3319-8676598C7C76}"/>
              </a:ext>
            </a:extLst>
          </p:cNvPr>
          <p:cNvSpPr/>
          <p:nvPr/>
        </p:nvSpPr>
        <p:spPr>
          <a:xfrm>
            <a:off x="-76200" y="0"/>
            <a:ext cx="18364200" cy="4213767"/>
          </a:xfrm>
          <a:prstGeom prst="rect">
            <a:avLst/>
          </a:prstGeom>
          <a:solidFill>
            <a:srgbClr val="FF55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4"/>
          <p:cNvGrpSpPr/>
          <p:nvPr/>
        </p:nvGrpSpPr>
        <p:grpSpPr>
          <a:xfrm>
            <a:off x="8511547" y="5278962"/>
            <a:ext cx="954505" cy="944092"/>
            <a:chOff x="0" y="0"/>
            <a:chExt cx="1272674" cy="1258790"/>
          </a:xfrm>
        </p:grpSpPr>
        <p:sp>
          <p:nvSpPr>
            <p:cNvPr id="5" name="Freeform 5"/>
            <p:cNvSpPr/>
            <p:nvPr/>
          </p:nvSpPr>
          <p:spPr>
            <a:xfrm>
              <a:off x="0" y="0"/>
              <a:ext cx="1272674" cy="1258790"/>
            </a:xfrm>
            <a:custGeom>
              <a:avLst/>
              <a:gdLst/>
              <a:ahLst/>
              <a:cxnLst/>
              <a:rect l="l" t="t" r="r" b="b"/>
              <a:pathLst>
                <a:path w="1272674" h="1258790">
                  <a:moveTo>
                    <a:pt x="0" y="0"/>
                  </a:moveTo>
                  <a:lnTo>
                    <a:pt x="1272674" y="0"/>
                  </a:lnTo>
                  <a:lnTo>
                    <a:pt x="1272674" y="1258790"/>
                  </a:lnTo>
                  <a:lnTo>
                    <a:pt x="0" y="12587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6"/>
            <p:cNvSpPr txBox="1"/>
            <p:nvPr/>
          </p:nvSpPr>
          <p:spPr>
            <a:xfrm>
              <a:off x="233538" y="374060"/>
              <a:ext cx="805597" cy="501146"/>
            </a:xfrm>
            <a:prstGeom prst="rect">
              <a:avLst/>
            </a:prstGeom>
          </p:spPr>
          <p:txBody>
            <a:bodyPr lIns="0" tIns="0" rIns="0" bIns="0" rtlCol="0" anchor="t">
              <a:spAutoFit/>
            </a:bodyPr>
            <a:lstStyle/>
            <a:p>
              <a:pPr marL="0" lvl="0" indent="0" algn="ctr">
                <a:lnSpc>
                  <a:spcPts val="2912"/>
                </a:lnSpc>
                <a:spcBef>
                  <a:spcPct val="0"/>
                </a:spcBef>
              </a:pPr>
              <a:r>
                <a:rPr lang="en-US" sz="2427" u="none">
                  <a:solidFill>
                    <a:srgbClr val="FFFFFF"/>
                  </a:solidFill>
                  <a:latin typeface="Quattrocento Bold"/>
                  <a:ea typeface="Quattrocento Bold"/>
                  <a:cs typeface="Quattrocento Bold"/>
                  <a:sym typeface="Quattrocento Bold"/>
                </a:rPr>
                <a:t>01</a:t>
              </a:r>
            </a:p>
          </p:txBody>
        </p:sp>
      </p:grpSp>
      <p:grpSp>
        <p:nvGrpSpPr>
          <p:cNvPr id="7" name="Group 7"/>
          <p:cNvGrpSpPr/>
          <p:nvPr/>
        </p:nvGrpSpPr>
        <p:grpSpPr>
          <a:xfrm>
            <a:off x="8511547" y="7618289"/>
            <a:ext cx="954505" cy="944092"/>
            <a:chOff x="0" y="0"/>
            <a:chExt cx="1272674" cy="1258790"/>
          </a:xfrm>
        </p:grpSpPr>
        <p:sp>
          <p:nvSpPr>
            <p:cNvPr id="8" name="Freeform 8"/>
            <p:cNvSpPr/>
            <p:nvPr/>
          </p:nvSpPr>
          <p:spPr>
            <a:xfrm>
              <a:off x="0" y="0"/>
              <a:ext cx="1272674" cy="1258790"/>
            </a:xfrm>
            <a:custGeom>
              <a:avLst/>
              <a:gdLst/>
              <a:ahLst/>
              <a:cxnLst/>
              <a:rect l="l" t="t" r="r" b="b"/>
              <a:pathLst>
                <a:path w="1272674" h="1258790">
                  <a:moveTo>
                    <a:pt x="0" y="0"/>
                  </a:moveTo>
                  <a:lnTo>
                    <a:pt x="1272674" y="0"/>
                  </a:lnTo>
                  <a:lnTo>
                    <a:pt x="1272674" y="1258790"/>
                  </a:lnTo>
                  <a:lnTo>
                    <a:pt x="0" y="125879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233538" y="374060"/>
              <a:ext cx="805597" cy="501146"/>
            </a:xfrm>
            <a:prstGeom prst="rect">
              <a:avLst/>
            </a:prstGeom>
          </p:spPr>
          <p:txBody>
            <a:bodyPr lIns="0" tIns="0" rIns="0" bIns="0" rtlCol="0" anchor="t">
              <a:spAutoFit/>
            </a:bodyPr>
            <a:lstStyle/>
            <a:p>
              <a:pPr marL="0" lvl="0" indent="0" algn="ctr">
                <a:lnSpc>
                  <a:spcPts val="2912"/>
                </a:lnSpc>
                <a:spcBef>
                  <a:spcPct val="0"/>
                </a:spcBef>
              </a:pPr>
              <a:r>
                <a:rPr lang="en-US" sz="2427" u="none">
                  <a:solidFill>
                    <a:srgbClr val="FFFFFF"/>
                  </a:solidFill>
                  <a:latin typeface="Quattrocento Bold"/>
                  <a:ea typeface="Quattrocento Bold"/>
                  <a:cs typeface="Quattrocento Bold"/>
                  <a:sym typeface="Quattrocento Bold"/>
                </a:rPr>
                <a:t>02</a:t>
              </a:r>
            </a:p>
          </p:txBody>
        </p:sp>
      </p:grpSp>
      <p:sp>
        <p:nvSpPr>
          <p:cNvPr id="10" name="Freeform 10"/>
          <p:cNvSpPr/>
          <p:nvPr/>
        </p:nvSpPr>
        <p:spPr>
          <a:xfrm rot="-2407563" flipV="1">
            <a:off x="5574902" y="4101099"/>
            <a:ext cx="2921019" cy="1115298"/>
          </a:xfrm>
          <a:custGeom>
            <a:avLst/>
            <a:gdLst/>
            <a:ahLst/>
            <a:cxnLst/>
            <a:rect l="l" t="t" r="r" b="b"/>
            <a:pathLst>
              <a:path w="2921019" h="1115298">
                <a:moveTo>
                  <a:pt x="0" y="1115298"/>
                </a:moveTo>
                <a:lnTo>
                  <a:pt x="2921019" y="1115298"/>
                </a:lnTo>
                <a:lnTo>
                  <a:pt x="2921019" y="0"/>
                </a:lnTo>
                <a:lnTo>
                  <a:pt x="0" y="0"/>
                </a:lnTo>
                <a:lnTo>
                  <a:pt x="0" y="1115298"/>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789420" y="3064305"/>
            <a:ext cx="5378550" cy="8016809"/>
          </a:xfrm>
          <a:custGeom>
            <a:avLst/>
            <a:gdLst/>
            <a:ahLst/>
            <a:cxnLst/>
            <a:rect l="l" t="t" r="r" b="b"/>
            <a:pathLst>
              <a:path w="5378550" h="8016809">
                <a:moveTo>
                  <a:pt x="0" y="0"/>
                </a:moveTo>
                <a:lnTo>
                  <a:pt x="5378550" y="0"/>
                </a:lnTo>
                <a:lnTo>
                  <a:pt x="5378550" y="8016809"/>
                </a:lnTo>
                <a:lnTo>
                  <a:pt x="0" y="80168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TextBox 12"/>
          <p:cNvSpPr txBox="1"/>
          <p:nvPr/>
        </p:nvSpPr>
        <p:spPr>
          <a:xfrm>
            <a:off x="1023833" y="1554376"/>
            <a:ext cx="12912237" cy="1101194"/>
          </a:xfrm>
          <a:prstGeom prst="rect">
            <a:avLst/>
          </a:prstGeom>
        </p:spPr>
        <p:txBody>
          <a:bodyPr lIns="0" tIns="0" rIns="0" bIns="0" rtlCol="0" anchor="t">
            <a:spAutoFit/>
          </a:bodyPr>
          <a:lstStyle/>
          <a:p>
            <a:pPr marL="0" lvl="0" indent="0" algn="l">
              <a:lnSpc>
                <a:spcPts val="8640"/>
              </a:lnSpc>
              <a:spcBef>
                <a:spcPct val="0"/>
              </a:spcBef>
            </a:pPr>
            <a:r>
              <a:rPr lang="en-US" sz="7200">
                <a:solidFill>
                  <a:srgbClr val="FFFFFF"/>
                </a:solidFill>
                <a:latin typeface="Quattrocento Bold"/>
                <a:ea typeface="Quattrocento Bold"/>
                <a:cs typeface="Quattrocento Bold"/>
                <a:sym typeface="Quattrocento Bold"/>
              </a:rPr>
              <a:t>Key Benefits</a:t>
            </a:r>
          </a:p>
        </p:txBody>
      </p:sp>
      <p:sp>
        <p:nvSpPr>
          <p:cNvPr id="13" name="TextBox 13"/>
          <p:cNvSpPr txBox="1"/>
          <p:nvPr/>
        </p:nvSpPr>
        <p:spPr>
          <a:xfrm>
            <a:off x="9990786" y="7438856"/>
            <a:ext cx="7603638" cy="1362710"/>
          </a:xfrm>
          <a:prstGeom prst="rect">
            <a:avLst/>
          </a:prstGeom>
        </p:spPr>
        <p:txBody>
          <a:bodyPr lIns="0" tIns="0" rIns="0" bIns="0" rtlCol="0" anchor="t">
            <a:spAutoFit/>
          </a:bodyPr>
          <a:lstStyle/>
          <a:p>
            <a:pPr marL="0" lvl="0" indent="0" algn="l">
              <a:lnSpc>
                <a:spcPts val="3639"/>
              </a:lnSpc>
            </a:pPr>
            <a:r>
              <a:rPr lang="en-US" sz="2599">
                <a:solidFill>
                  <a:srgbClr val="2E377F"/>
                </a:solidFill>
                <a:latin typeface="Quattrocento Bold"/>
                <a:ea typeface="Quattrocento Bold"/>
                <a:cs typeface="Quattrocento Bold"/>
                <a:sym typeface="Quattrocento Bold"/>
              </a:rPr>
              <a:t>A great opportunity to reach web readers, which are different than print subscribers and PAN audiences. </a:t>
            </a:r>
          </a:p>
        </p:txBody>
      </p:sp>
      <p:sp>
        <p:nvSpPr>
          <p:cNvPr id="14" name="TextBox 14"/>
          <p:cNvSpPr txBox="1"/>
          <p:nvPr/>
        </p:nvSpPr>
        <p:spPr>
          <a:xfrm>
            <a:off x="10143186" y="5269678"/>
            <a:ext cx="7603638" cy="905510"/>
          </a:xfrm>
          <a:prstGeom prst="rect">
            <a:avLst/>
          </a:prstGeom>
        </p:spPr>
        <p:txBody>
          <a:bodyPr lIns="0" tIns="0" rIns="0" bIns="0" rtlCol="0" anchor="t">
            <a:spAutoFit/>
          </a:bodyPr>
          <a:lstStyle/>
          <a:p>
            <a:pPr marL="0" lvl="0" indent="0" algn="l">
              <a:lnSpc>
                <a:spcPts val="3639"/>
              </a:lnSpc>
            </a:pPr>
            <a:r>
              <a:rPr lang="en-US" sz="2599">
                <a:solidFill>
                  <a:srgbClr val="2E377F"/>
                </a:solidFill>
                <a:latin typeface="Quattrocento Bold"/>
                <a:ea typeface="Quattrocento Bold"/>
                <a:cs typeface="Quattrocento Bold"/>
                <a:sym typeface="Quattrocento Bold"/>
              </a:rPr>
              <a:t>Position your brand as a leader in a specific category by dominating that category on our site. </a:t>
            </a:r>
          </a:p>
        </p:txBody>
      </p:sp>
      <p:sp>
        <p:nvSpPr>
          <p:cNvPr id="15" name="TextBox 15"/>
          <p:cNvSpPr txBox="1"/>
          <p:nvPr/>
        </p:nvSpPr>
        <p:spPr>
          <a:xfrm>
            <a:off x="1023833" y="1019175"/>
            <a:ext cx="5331288" cy="400050"/>
          </a:xfrm>
          <a:prstGeom prst="rect">
            <a:avLst/>
          </a:prstGeom>
        </p:spPr>
        <p:txBody>
          <a:bodyPr lIns="0" tIns="0" rIns="0" bIns="0" rtlCol="0" anchor="t">
            <a:spAutoFit/>
          </a:bodyPr>
          <a:lstStyle/>
          <a:p>
            <a:pPr algn="l">
              <a:lnSpc>
                <a:spcPts val="3120"/>
              </a:lnSpc>
              <a:spcBef>
                <a:spcPct val="0"/>
              </a:spcBef>
            </a:pPr>
            <a:r>
              <a:rPr lang="en-US" sz="2600">
                <a:solidFill>
                  <a:srgbClr val="FFFFFF"/>
                </a:solidFill>
                <a:latin typeface="Quattrocento Bold"/>
                <a:ea typeface="Quattrocento Bold"/>
                <a:cs typeface="Quattrocento Bold"/>
                <a:sym typeface="Quattrocento Bold"/>
              </a:rPr>
              <a:t>Category Roadblock</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471</Words>
  <Application>Microsoft Macintosh PowerPoint</Application>
  <PresentationFormat>Custom</PresentationFormat>
  <Paragraphs>106</Paragraphs>
  <Slides>10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Calibri</vt:lpstr>
      <vt:lpstr>Status-quo</vt:lpstr>
      <vt:lpstr>Status-quo Semi-Bold</vt:lpstr>
      <vt:lpstr>Arial</vt:lpstr>
      <vt:lpstr>Quattrocento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July Meeting - for distribution</dc:title>
  <cp:lastModifiedBy>Jen Krepelka</cp:lastModifiedBy>
  <cp:revision>4</cp:revision>
  <dcterms:created xsi:type="dcterms:W3CDTF">2006-08-16T00:00:00Z</dcterms:created>
  <dcterms:modified xsi:type="dcterms:W3CDTF">2024-07-26T19:02:42Z</dcterms:modified>
  <dc:identifier>DAGLZ7zFTdI</dc:identifier>
</cp:coreProperties>
</file>