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Ovo" panose="02020502070400060406" pitchFamily="18" charset="0"/>
      <p:regular r:id="rId10"/>
    </p:embeddedFont>
    <p:embeddedFont>
      <p:font typeface="Quattrocento Bold" panose="02020802030000000404" pitchFamily="18" charset="0"/>
      <p:regular r:id="rId11"/>
      <p:bold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AF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658" autoAdjust="0"/>
  </p:normalViewPr>
  <p:slideViewPr>
    <p:cSldViewPr>
      <p:cViewPr varScale="1">
        <p:scale>
          <a:sx n="80" d="100"/>
          <a:sy n="80" d="100"/>
        </p:scale>
        <p:origin x="82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26.07.2024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7536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Somewhere in the above slides – emphasize that there is no “click” metric. (List what the metric is…is it an impression? A view?)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3" Type="http://schemas.openxmlformats.org/officeDocument/2006/relationships/image" Target="../media/image1.jpeg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7" Type="http://schemas.openxmlformats.org/officeDocument/2006/relationships/image" Target="../media/image29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2E93F4E-9468-6F72-FAD3-5D62CAB5D271}"/>
              </a:ext>
            </a:extLst>
          </p:cNvPr>
          <p:cNvSpPr/>
          <p:nvPr/>
        </p:nvSpPr>
        <p:spPr>
          <a:xfrm>
            <a:off x="-3988" y="0"/>
            <a:ext cx="5344453" cy="10287000"/>
          </a:xfrm>
          <a:prstGeom prst="rect">
            <a:avLst/>
          </a:prstGeom>
          <a:solidFill>
            <a:srgbClr val="8DAF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729612" y="1822641"/>
            <a:ext cx="6938252" cy="6938224"/>
            <a:chOff x="0" y="0"/>
            <a:chExt cx="6350000" cy="63499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24906" r="-2490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/>
          <p:cNvSpPr/>
          <p:nvPr/>
        </p:nvSpPr>
        <p:spPr>
          <a:xfrm>
            <a:off x="-675781" y="6095247"/>
            <a:ext cx="2121351" cy="2075067"/>
          </a:xfrm>
          <a:custGeom>
            <a:avLst/>
            <a:gdLst/>
            <a:ahLst/>
            <a:cxnLst/>
            <a:rect l="l" t="t" r="r" b="b"/>
            <a:pathLst>
              <a:path w="2121351" h="2075067">
                <a:moveTo>
                  <a:pt x="0" y="0"/>
                </a:moveTo>
                <a:lnTo>
                  <a:pt x="2121351" y="0"/>
                </a:lnTo>
                <a:lnTo>
                  <a:pt x="2121351" y="2075068"/>
                </a:lnTo>
                <a:lnTo>
                  <a:pt x="0" y="20750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2290711" y="8503196"/>
            <a:ext cx="578441" cy="515338"/>
          </a:xfrm>
          <a:custGeom>
            <a:avLst/>
            <a:gdLst/>
            <a:ahLst/>
            <a:cxnLst/>
            <a:rect l="l" t="t" r="r" b="b"/>
            <a:pathLst>
              <a:path w="578441" h="515338">
                <a:moveTo>
                  <a:pt x="0" y="0"/>
                </a:moveTo>
                <a:lnTo>
                  <a:pt x="578441" y="0"/>
                </a:lnTo>
                <a:lnTo>
                  <a:pt x="578441" y="515338"/>
                </a:lnTo>
                <a:lnTo>
                  <a:pt x="0" y="5153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10172700" y="2053677"/>
            <a:ext cx="6905625" cy="1085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520"/>
              </a:lnSpc>
              <a:spcBef>
                <a:spcPct val="0"/>
              </a:spcBef>
            </a:pPr>
            <a:r>
              <a:rPr lang="en-US" sz="7100">
                <a:solidFill>
                  <a:srgbClr val="2E377F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Connected TV</a:t>
            </a:r>
          </a:p>
        </p:txBody>
      </p:sp>
      <p:sp>
        <p:nvSpPr>
          <p:cNvPr id="11" name="Freeform 11"/>
          <p:cNvSpPr/>
          <p:nvPr/>
        </p:nvSpPr>
        <p:spPr>
          <a:xfrm rot="176052">
            <a:off x="4866959" y="8812889"/>
            <a:ext cx="5298688" cy="411289"/>
          </a:xfrm>
          <a:custGeom>
            <a:avLst/>
            <a:gdLst/>
            <a:ahLst/>
            <a:cxnLst/>
            <a:rect l="l" t="t" r="r" b="b"/>
            <a:pathLst>
              <a:path w="5298688" h="411289">
                <a:moveTo>
                  <a:pt x="0" y="0"/>
                </a:moveTo>
                <a:lnTo>
                  <a:pt x="5298688" y="0"/>
                </a:lnTo>
                <a:lnTo>
                  <a:pt x="5298688" y="411289"/>
                </a:lnTo>
                <a:lnTo>
                  <a:pt x="0" y="4112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flipH="1">
            <a:off x="6237947" y="2407932"/>
            <a:ext cx="3220739" cy="6951595"/>
          </a:xfrm>
          <a:custGeom>
            <a:avLst/>
            <a:gdLst/>
            <a:ahLst/>
            <a:cxnLst/>
            <a:rect l="l" t="t" r="r" b="b"/>
            <a:pathLst>
              <a:path w="3220739" h="6951595">
                <a:moveTo>
                  <a:pt x="3220739" y="0"/>
                </a:moveTo>
                <a:lnTo>
                  <a:pt x="0" y="0"/>
                </a:lnTo>
                <a:lnTo>
                  <a:pt x="0" y="6951595"/>
                </a:lnTo>
                <a:lnTo>
                  <a:pt x="3220739" y="6951595"/>
                </a:lnTo>
                <a:lnTo>
                  <a:pt x="3220739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13" name="Table 13"/>
          <p:cNvGraphicFramePr>
            <a:graphicFrameLocks noGrp="1"/>
          </p:cNvGraphicFramePr>
          <p:nvPr/>
        </p:nvGraphicFramePr>
        <p:xfrm>
          <a:off x="9820433" y="4118146"/>
          <a:ext cx="8142059" cy="5530680"/>
        </p:xfrm>
        <a:graphic>
          <a:graphicData uri="http://schemas.openxmlformats.org/drawingml/2006/table">
            <a:tbl>
              <a:tblPr/>
              <a:tblGrid>
                <a:gridCol w="28580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4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0438"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000060"/>
                          </a:solidFill>
                          <a:latin typeface="Quattrocento Bold"/>
                          <a:ea typeface="Quattrocento Bold"/>
                          <a:cs typeface="Quattrocento Bold"/>
                          <a:sym typeface="Quattrocento Bold"/>
                        </a:rPr>
                        <a:t>Hulu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2B33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B33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B33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B33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000060"/>
                          </a:solidFill>
                          <a:latin typeface="Quattrocento Bold"/>
                          <a:ea typeface="Quattrocento Bold"/>
                          <a:cs typeface="Quattrocento Bold"/>
                          <a:sym typeface="Quattrocento Bold"/>
                        </a:rPr>
                        <a:t>DirecTV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2B33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B33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B33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B33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0438"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000060"/>
                          </a:solidFill>
                          <a:latin typeface="Quattrocento Bold"/>
                          <a:ea typeface="Quattrocento Bold"/>
                          <a:cs typeface="Quattrocento Bold"/>
                          <a:sym typeface="Quattrocento Bold"/>
                        </a:rPr>
                        <a:t>Paramount Plus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2B33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B33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B33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B33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000060"/>
                          </a:solidFill>
                          <a:latin typeface="Quattrocento Bold"/>
                          <a:ea typeface="Quattrocento Bold"/>
                          <a:cs typeface="Quattrocento Bold"/>
                          <a:sym typeface="Quattrocento Bold"/>
                        </a:rPr>
                        <a:t>Disney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2B33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B33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B33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B33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0438"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000060"/>
                          </a:solidFill>
                          <a:latin typeface="Quattrocento Bold"/>
                          <a:ea typeface="Quattrocento Bold"/>
                          <a:cs typeface="Quattrocento Bold"/>
                          <a:sym typeface="Quattrocento Bold"/>
                        </a:rPr>
                        <a:t>Roku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2B33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B33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B33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B33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60"/>
                          </a:solidFill>
                          <a:latin typeface="Quattrocento Bold"/>
                          <a:ea typeface="Quattrocento Bold"/>
                          <a:cs typeface="Quattrocento Bold"/>
                          <a:sym typeface="Quattrocento Bold"/>
                        </a:rPr>
                        <a:t>Peacock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2B33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B33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B33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B33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6839"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000060"/>
                          </a:solidFill>
                          <a:latin typeface="Quattrocento Bold"/>
                          <a:ea typeface="Quattrocento Bold"/>
                          <a:cs typeface="Quattrocento Bold"/>
                          <a:sym typeface="Quattrocento Bold"/>
                        </a:rPr>
                        <a:t>Fox Entertainment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2B33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B33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B33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B33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000060"/>
                          </a:solidFill>
                          <a:latin typeface="Quattrocento Bold"/>
                          <a:ea typeface="Quattrocento Bold"/>
                          <a:cs typeface="Quattrocento Bold"/>
                          <a:sym typeface="Quattrocento Bold"/>
                        </a:rPr>
                        <a:t>NBC Universal Streaming (Bravo, NBC Sports, CNBC, Golf Channel)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2B33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B33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B33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B33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82527"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000060"/>
                          </a:solidFill>
                          <a:latin typeface="Quattrocento Bold"/>
                          <a:ea typeface="Quattrocento Bold"/>
                          <a:cs typeface="Quattrocento Bold"/>
                          <a:sym typeface="Quattrocento Bold"/>
                        </a:rPr>
                        <a:t>AMC Networks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2B33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B33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B33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B33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60"/>
                          </a:solidFill>
                          <a:latin typeface="Quattrocento Bold"/>
                          <a:ea typeface="Quattrocento Bold"/>
                          <a:cs typeface="Quattrocento Bold"/>
                          <a:sym typeface="Quattrocento Bold"/>
                        </a:rPr>
                        <a:t>Individual Streaming Channels: Cooking Channel, Comedy Central, A&amp;E, etc.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2B33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B33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B33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B33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" name="TextBox 14"/>
          <p:cNvSpPr txBox="1"/>
          <p:nvPr/>
        </p:nvSpPr>
        <p:spPr>
          <a:xfrm>
            <a:off x="9820433" y="3620595"/>
            <a:ext cx="7993246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59"/>
              </a:lnSpc>
            </a:pPr>
            <a:r>
              <a:rPr lang="en-US" sz="2399" dirty="0">
                <a:solidFill>
                  <a:srgbClr val="2E377F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Streaming channels may include, but are not limited to...</a:t>
            </a:r>
          </a:p>
        </p:txBody>
      </p:sp>
      <p:sp>
        <p:nvSpPr>
          <p:cNvPr id="7" name="Freeform 7"/>
          <p:cNvSpPr/>
          <p:nvPr/>
        </p:nvSpPr>
        <p:spPr>
          <a:xfrm rot="-2407563" flipH="1">
            <a:off x="6207355" y="-250912"/>
            <a:ext cx="2921019" cy="1115298"/>
          </a:xfrm>
          <a:custGeom>
            <a:avLst/>
            <a:gdLst/>
            <a:ahLst/>
            <a:cxnLst/>
            <a:rect l="l" t="t" r="r" b="b"/>
            <a:pathLst>
              <a:path w="2921019" h="1115298">
                <a:moveTo>
                  <a:pt x="2921019" y="0"/>
                </a:moveTo>
                <a:lnTo>
                  <a:pt x="0" y="0"/>
                </a:lnTo>
                <a:lnTo>
                  <a:pt x="0" y="1115298"/>
                </a:lnTo>
                <a:lnTo>
                  <a:pt x="2921019" y="1115298"/>
                </a:lnTo>
                <a:lnTo>
                  <a:pt x="2921019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7667299" y="727791"/>
            <a:ext cx="779235" cy="694228"/>
          </a:xfrm>
          <a:custGeom>
            <a:avLst/>
            <a:gdLst/>
            <a:ahLst/>
            <a:cxnLst/>
            <a:rect l="l" t="t" r="r" b="b"/>
            <a:pathLst>
              <a:path w="779235" h="694228">
                <a:moveTo>
                  <a:pt x="0" y="0"/>
                </a:moveTo>
                <a:lnTo>
                  <a:pt x="779235" y="0"/>
                </a:lnTo>
                <a:lnTo>
                  <a:pt x="779235" y="694228"/>
                </a:lnTo>
                <a:lnTo>
                  <a:pt x="0" y="6942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A8491C1-D680-A036-943E-338C2A879FB3}"/>
              </a:ext>
            </a:extLst>
          </p:cNvPr>
          <p:cNvSpPr/>
          <p:nvPr/>
        </p:nvSpPr>
        <p:spPr>
          <a:xfrm>
            <a:off x="-3988" y="4131062"/>
            <a:ext cx="18291988" cy="6155938"/>
          </a:xfrm>
          <a:prstGeom prst="rect">
            <a:avLst/>
          </a:prstGeom>
          <a:solidFill>
            <a:srgbClr val="8DAF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3656831" y="1828066"/>
            <a:ext cx="3396580" cy="4114800"/>
          </a:xfrm>
          <a:custGeom>
            <a:avLst/>
            <a:gdLst/>
            <a:ahLst/>
            <a:cxnLst/>
            <a:rect l="l" t="t" r="r" b="b"/>
            <a:pathLst>
              <a:path w="3396580" h="4114800">
                <a:moveTo>
                  <a:pt x="0" y="0"/>
                </a:moveTo>
                <a:lnTo>
                  <a:pt x="3396580" y="0"/>
                </a:lnTo>
                <a:lnTo>
                  <a:pt x="339658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8392999" y="5822880"/>
            <a:ext cx="2091385" cy="2057400"/>
          </a:xfrm>
          <a:custGeom>
            <a:avLst/>
            <a:gdLst/>
            <a:ahLst/>
            <a:cxnLst/>
            <a:rect l="l" t="t" r="r" b="b"/>
            <a:pathLst>
              <a:path w="2091385" h="2057400">
                <a:moveTo>
                  <a:pt x="0" y="0"/>
                </a:moveTo>
                <a:lnTo>
                  <a:pt x="2091385" y="0"/>
                </a:lnTo>
                <a:lnTo>
                  <a:pt x="2091385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flipH="1">
            <a:off x="12102966" y="1828066"/>
            <a:ext cx="4152550" cy="4114800"/>
          </a:xfrm>
          <a:custGeom>
            <a:avLst/>
            <a:gdLst/>
            <a:ahLst/>
            <a:cxnLst/>
            <a:rect l="l" t="t" r="r" b="b"/>
            <a:pathLst>
              <a:path w="4152550" h="4114800">
                <a:moveTo>
                  <a:pt x="4152551" y="0"/>
                </a:moveTo>
                <a:lnTo>
                  <a:pt x="0" y="0"/>
                </a:lnTo>
                <a:lnTo>
                  <a:pt x="0" y="4114800"/>
                </a:lnTo>
                <a:lnTo>
                  <a:pt x="4152551" y="4114800"/>
                </a:lnTo>
                <a:lnTo>
                  <a:pt x="415255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773345" y="6141600"/>
            <a:ext cx="6873543" cy="491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FFFFFF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Brand Website Visitors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205387" y="6728108"/>
            <a:ext cx="6009459" cy="25481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99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rPr>
              <a:t>These are people identified by </a:t>
            </a:r>
          </a:p>
          <a:p>
            <a:pPr algn="ctr">
              <a:lnSpc>
                <a:spcPts val="3359"/>
              </a:lnSpc>
            </a:pPr>
            <a:r>
              <a:rPr lang="en-US" sz="2399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rPr>
              <a:t>IP address as having visited </a:t>
            </a:r>
          </a:p>
          <a:p>
            <a:pPr algn="ctr">
              <a:lnSpc>
                <a:spcPts val="3359"/>
              </a:lnSpc>
            </a:pPr>
            <a:r>
              <a:rPr lang="en-US" sz="2399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rPr>
              <a:t>the website of the brand </a:t>
            </a:r>
          </a:p>
          <a:p>
            <a:pPr algn="ctr">
              <a:lnSpc>
                <a:spcPts val="3359"/>
              </a:lnSpc>
            </a:pPr>
            <a:r>
              <a:rPr lang="en-US" sz="2399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rPr>
              <a:t>purchased (packworld.com, profoodworld.com, etc.) in the </a:t>
            </a:r>
          </a:p>
          <a:p>
            <a:pPr marL="0" lvl="0" indent="0" algn="ctr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rPr>
              <a:t>last 12 months.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1495502" y="6208275"/>
            <a:ext cx="4539664" cy="2093085"/>
            <a:chOff x="0" y="0"/>
            <a:chExt cx="6052886" cy="2790780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66675"/>
              <a:ext cx="6052886" cy="6334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919"/>
                </a:lnSpc>
                <a:spcBef>
                  <a:spcPct val="0"/>
                </a:spcBef>
              </a:pPr>
              <a:r>
                <a:rPr lang="en-US" sz="2800">
                  <a:solidFill>
                    <a:srgbClr val="FFFFFF"/>
                  </a:solidFill>
                  <a:latin typeface="Quattrocento Bold"/>
                  <a:ea typeface="Quattrocento Bold"/>
                  <a:cs typeface="Quattrocento Bold"/>
                  <a:sym typeface="Quattrocento Bold"/>
                </a:rPr>
                <a:t>PAN Audience Segment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113608"/>
              <a:ext cx="6052886" cy="1677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399">
                  <a:solidFill>
                    <a:srgbClr val="FFFFFF"/>
                  </a:solidFill>
                  <a:latin typeface="Ovo"/>
                  <a:ea typeface="Ovo"/>
                  <a:cs typeface="Ovo"/>
                  <a:sym typeface="Ovo"/>
                </a:rPr>
                <a:t>You will also select audience from the PAN Dash for a targeted audience segment(s) as well.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5829820" y="1563768"/>
            <a:ext cx="6905625" cy="1085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20"/>
              </a:lnSpc>
              <a:spcBef>
                <a:spcPct val="0"/>
              </a:spcBef>
            </a:pPr>
            <a:r>
              <a:rPr lang="en-US" sz="7100">
                <a:solidFill>
                  <a:srgbClr val="2E377F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Audience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053411" y="1173243"/>
            <a:ext cx="4161279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  <a:spcBef>
                <a:spcPct val="0"/>
              </a:spcBef>
            </a:pPr>
            <a:r>
              <a:rPr lang="en-US" sz="2600">
                <a:solidFill>
                  <a:srgbClr val="2E377F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Connected TV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2074748-7DAA-7357-8818-28DDBC8D36D8}"/>
              </a:ext>
            </a:extLst>
          </p:cNvPr>
          <p:cNvSpPr/>
          <p:nvPr/>
        </p:nvSpPr>
        <p:spPr>
          <a:xfrm>
            <a:off x="-11018" y="-34068"/>
            <a:ext cx="18299018" cy="3581403"/>
          </a:xfrm>
          <a:prstGeom prst="rect">
            <a:avLst/>
          </a:prstGeom>
          <a:solidFill>
            <a:srgbClr val="8DAF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6849459" y="9265329"/>
            <a:ext cx="416870" cy="402811"/>
            <a:chOff x="0" y="0"/>
            <a:chExt cx="555827" cy="537082"/>
          </a:xfrm>
        </p:grpSpPr>
        <p:sp>
          <p:nvSpPr>
            <p:cNvPr id="5" name="Freeform 5"/>
            <p:cNvSpPr/>
            <p:nvPr/>
          </p:nvSpPr>
          <p:spPr>
            <a:xfrm rot="-5400000">
              <a:off x="0" y="0"/>
              <a:ext cx="537082" cy="537082"/>
            </a:xfrm>
            <a:custGeom>
              <a:avLst/>
              <a:gdLst/>
              <a:ahLst/>
              <a:cxnLst/>
              <a:rect l="l" t="t" r="r" b="b"/>
              <a:pathLst>
                <a:path w="537082" h="537082">
                  <a:moveTo>
                    <a:pt x="0" y="0"/>
                  </a:moveTo>
                  <a:lnTo>
                    <a:pt x="537082" y="0"/>
                  </a:lnTo>
                  <a:lnTo>
                    <a:pt x="537082" y="537082"/>
                  </a:lnTo>
                  <a:lnTo>
                    <a:pt x="0" y="5370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 rot="5400000">
              <a:off x="18745" y="0"/>
              <a:ext cx="537082" cy="537082"/>
            </a:xfrm>
            <a:custGeom>
              <a:avLst/>
              <a:gdLst/>
              <a:ahLst/>
              <a:cxnLst/>
              <a:rect l="l" t="t" r="r" b="b"/>
              <a:pathLst>
                <a:path w="537082" h="537082">
                  <a:moveTo>
                    <a:pt x="0" y="0"/>
                  </a:moveTo>
                  <a:lnTo>
                    <a:pt x="537082" y="0"/>
                  </a:lnTo>
                  <a:lnTo>
                    <a:pt x="537082" y="537082"/>
                  </a:lnTo>
                  <a:lnTo>
                    <a:pt x="0" y="5370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8789982" y="3056977"/>
            <a:ext cx="3604876" cy="2470978"/>
          </a:xfrm>
          <a:custGeom>
            <a:avLst/>
            <a:gdLst/>
            <a:ahLst/>
            <a:cxnLst/>
            <a:rect l="l" t="t" r="r" b="b"/>
            <a:pathLst>
              <a:path w="3604876" h="2470978">
                <a:moveTo>
                  <a:pt x="0" y="0"/>
                </a:moveTo>
                <a:lnTo>
                  <a:pt x="3604876" y="0"/>
                </a:lnTo>
                <a:lnTo>
                  <a:pt x="3604876" y="2470979"/>
                </a:lnTo>
                <a:lnTo>
                  <a:pt x="0" y="24709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flipH="1">
            <a:off x="11188144" y="2213298"/>
            <a:ext cx="6587849" cy="8465694"/>
          </a:xfrm>
          <a:custGeom>
            <a:avLst/>
            <a:gdLst/>
            <a:ahLst/>
            <a:cxnLst/>
            <a:rect l="l" t="t" r="r" b="b"/>
            <a:pathLst>
              <a:path w="6587849" h="8465694">
                <a:moveTo>
                  <a:pt x="6587849" y="0"/>
                </a:moveTo>
                <a:lnTo>
                  <a:pt x="0" y="0"/>
                </a:lnTo>
                <a:lnTo>
                  <a:pt x="0" y="8465693"/>
                </a:lnTo>
                <a:lnTo>
                  <a:pt x="6587849" y="8465693"/>
                </a:lnTo>
                <a:lnTo>
                  <a:pt x="6587849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028700" y="1480162"/>
            <a:ext cx="6997125" cy="1101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640"/>
              </a:lnSpc>
              <a:spcBef>
                <a:spcPct val="0"/>
              </a:spcBef>
            </a:pPr>
            <a:r>
              <a:rPr lang="en-US" sz="7200">
                <a:solidFill>
                  <a:srgbClr val="FFFFFF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How it Works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672322" y="5978894"/>
            <a:ext cx="604198" cy="378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12"/>
              </a:lnSpc>
              <a:spcBef>
                <a:spcPct val="0"/>
              </a:spcBef>
            </a:pPr>
            <a:r>
              <a:rPr lang="en-US" sz="2427" u="none">
                <a:solidFill>
                  <a:srgbClr val="FFFFFF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02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5001216"/>
            <a:ext cx="5643622" cy="622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039"/>
              </a:lnSpc>
            </a:pPr>
            <a:r>
              <a:rPr lang="en-US" sz="3599">
                <a:solidFill>
                  <a:srgbClr val="2E377F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Duration: 1 month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4088727"/>
            <a:ext cx="8920222" cy="622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039"/>
              </a:lnSpc>
            </a:pPr>
            <a:r>
              <a:rPr lang="en-US" sz="3599">
                <a:solidFill>
                  <a:srgbClr val="2E377F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Ad Length: 15 second video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7669673"/>
            <a:ext cx="5643622" cy="622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039"/>
              </a:lnSpc>
            </a:pPr>
            <a:r>
              <a:rPr lang="en-US" sz="3599">
                <a:solidFill>
                  <a:srgbClr val="2E377F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Price: $6,000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" y="6757184"/>
            <a:ext cx="9186922" cy="622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039"/>
              </a:lnSpc>
            </a:pPr>
            <a:r>
              <a:rPr lang="en-US" sz="3599">
                <a:solidFill>
                  <a:srgbClr val="2E377F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Larger lists encouraged: 100K+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8691709"/>
            <a:ext cx="9563720" cy="1819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599">
                <a:solidFill>
                  <a:srgbClr val="2E377F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Worth noting: When we ran a test with ProSource content, we also saw an increase in Branded Search (people who typed in ProSource into Google) while we were running the ad.</a:t>
            </a:r>
          </a:p>
          <a:p>
            <a:pPr marL="0" lvl="0" indent="0" algn="l">
              <a:lnSpc>
                <a:spcPts val="3639"/>
              </a:lnSpc>
            </a:pPr>
            <a:endParaRPr lang="en-US" sz="2599">
              <a:solidFill>
                <a:srgbClr val="2E377F"/>
              </a:solidFill>
              <a:latin typeface="Quattrocento Bold"/>
              <a:ea typeface="Quattrocento Bold"/>
              <a:cs typeface="Quattrocento Bold"/>
              <a:sym typeface="Quattrocento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028700" y="1019175"/>
            <a:ext cx="8330243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0"/>
              </a:lnSpc>
              <a:spcBef>
                <a:spcPct val="0"/>
              </a:spcBef>
            </a:pPr>
            <a:r>
              <a:rPr lang="en-US" sz="2600">
                <a:solidFill>
                  <a:srgbClr val="FEFDFF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Connected TV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28700" y="5823208"/>
            <a:ext cx="5643622" cy="622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039"/>
              </a:lnSpc>
            </a:pPr>
            <a:r>
              <a:rPr lang="en-US" sz="3599">
                <a:solidFill>
                  <a:srgbClr val="2E377F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Impressions: 40K/month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628A64E-7182-C62F-FBE1-DB919C3637CB}"/>
              </a:ext>
            </a:extLst>
          </p:cNvPr>
          <p:cNvSpPr/>
          <p:nvPr/>
        </p:nvSpPr>
        <p:spPr>
          <a:xfrm>
            <a:off x="0" y="0"/>
            <a:ext cx="18288000" cy="4254882"/>
          </a:xfrm>
          <a:prstGeom prst="rect">
            <a:avLst/>
          </a:prstGeom>
          <a:solidFill>
            <a:srgbClr val="8DAF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4"/>
          <p:cNvSpPr/>
          <p:nvPr/>
        </p:nvSpPr>
        <p:spPr>
          <a:xfrm rot="-2407563" flipV="1">
            <a:off x="5574902" y="4101099"/>
            <a:ext cx="2921019" cy="1115298"/>
          </a:xfrm>
          <a:custGeom>
            <a:avLst/>
            <a:gdLst/>
            <a:ahLst/>
            <a:cxnLst/>
            <a:rect l="l" t="t" r="r" b="b"/>
            <a:pathLst>
              <a:path w="2921019" h="1115298">
                <a:moveTo>
                  <a:pt x="0" y="1115298"/>
                </a:moveTo>
                <a:lnTo>
                  <a:pt x="2921019" y="1115298"/>
                </a:lnTo>
                <a:lnTo>
                  <a:pt x="2921019" y="0"/>
                </a:lnTo>
                <a:lnTo>
                  <a:pt x="0" y="0"/>
                </a:lnTo>
                <a:lnTo>
                  <a:pt x="0" y="1115298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789420" y="3064305"/>
            <a:ext cx="5378550" cy="8016809"/>
          </a:xfrm>
          <a:custGeom>
            <a:avLst/>
            <a:gdLst/>
            <a:ahLst/>
            <a:cxnLst/>
            <a:rect l="l" t="t" r="r" b="b"/>
            <a:pathLst>
              <a:path w="5378550" h="8016809">
                <a:moveTo>
                  <a:pt x="0" y="0"/>
                </a:moveTo>
                <a:lnTo>
                  <a:pt x="5378550" y="0"/>
                </a:lnTo>
                <a:lnTo>
                  <a:pt x="5378550" y="8016809"/>
                </a:lnTo>
                <a:lnTo>
                  <a:pt x="0" y="80168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023833" y="1554376"/>
            <a:ext cx="15467043" cy="1101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640"/>
              </a:lnSpc>
              <a:spcBef>
                <a:spcPct val="0"/>
              </a:spcBef>
            </a:pPr>
            <a:r>
              <a:rPr lang="en-US" sz="7200">
                <a:solidFill>
                  <a:srgbClr val="FFFFFF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Reporting,  Key Metrics, Inventory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3833" y="1019175"/>
            <a:ext cx="5331288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0"/>
              </a:lnSpc>
              <a:spcBef>
                <a:spcPct val="0"/>
              </a:spcBef>
            </a:pPr>
            <a:r>
              <a:rPr lang="en-US" sz="2600">
                <a:solidFill>
                  <a:srgbClr val="FFFFFF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Connected TV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863533" y="6032118"/>
            <a:ext cx="4947189" cy="3226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37" lvl="1" indent="-280669" algn="l">
              <a:lnSpc>
                <a:spcPts val="4341"/>
              </a:lnSpc>
              <a:buFont typeface="Arial"/>
              <a:buChar char="•"/>
            </a:pPr>
            <a:r>
              <a:rPr lang="en-US" sz="2599">
                <a:solidFill>
                  <a:srgbClr val="2E377F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PW: 10 slots/month</a:t>
            </a:r>
          </a:p>
          <a:p>
            <a:pPr marL="561337" lvl="1" indent="-280669" algn="l">
              <a:lnSpc>
                <a:spcPts val="4341"/>
              </a:lnSpc>
              <a:buFont typeface="Arial"/>
              <a:buChar char="•"/>
            </a:pPr>
            <a:r>
              <a:rPr lang="en-US" sz="2599">
                <a:solidFill>
                  <a:srgbClr val="2E377F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PFW: 5 slots/month</a:t>
            </a:r>
          </a:p>
          <a:p>
            <a:pPr marL="561337" lvl="1" indent="-280669" algn="l">
              <a:lnSpc>
                <a:spcPts val="4341"/>
              </a:lnSpc>
              <a:buFont typeface="Arial"/>
              <a:buChar char="•"/>
            </a:pPr>
            <a:r>
              <a:rPr lang="en-US" sz="2599">
                <a:solidFill>
                  <a:srgbClr val="2E377F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HCP: 3 slots/month</a:t>
            </a:r>
          </a:p>
          <a:p>
            <a:pPr marL="561337" lvl="1" indent="-280669" algn="l">
              <a:lnSpc>
                <a:spcPts val="4341"/>
              </a:lnSpc>
              <a:buFont typeface="Arial"/>
              <a:buChar char="•"/>
            </a:pPr>
            <a:r>
              <a:rPr lang="en-US" sz="2599">
                <a:solidFill>
                  <a:srgbClr val="2E377F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OEM: 3 slots/month</a:t>
            </a:r>
          </a:p>
          <a:p>
            <a:pPr marL="561337" lvl="1" indent="-280669" algn="l">
              <a:lnSpc>
                <a:spcPts val="4341"/>
              </a:lnSpc>
              <a:buFont typeface="Arial"/>
              <a:buChar char="•"/>
            </a:pPr>
            <a:r>
              <a:rPr lang="en-US" sz="2599">
                <a:solidFill>
                  <a:srgbClr val="2E377F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Mundo: NOT OFFERED</a:t>
            </a:r>
          </a:p>
          <a:p>
            <a:pPr marL="0" lvl="0" indent="0" algn="l">
              <a:lnSpc>
                <a:spcPts val="4341"/>
              </a:lnSpc>
            </a:pPr>
            <a:endParaRPr lang="en-US" sz="2599">
              <a:solidFill>
                <a:srgbClr val="2E377F"/>
              </a:solidFill>
              <a:latin typeface="Quattrocento Bold"/>
              <a:ea typeface="Quattrocento Bold"/>
              <a:cs typeface="Quattrocento Bold"/>
              <a:sym typeface="Quattrocento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159799" y="5384829"/>
            <a:ext cx="2687151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40"/>
              </a:lnSpc>
            </a:pPr>
            <a:r>
              <a:rPr lang="en-US" sz="3200">
                <a:solidFill>
                  <a:srgbClr val="2B3372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Inventory: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953701" y="6074981"/>
            <a:ext cx="4947189" cy="2683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37" lvl="1" indent="-280669" algn="l">
              <a:lnSpc>
                <a:spcPts val="4341"/>
              </a:lnSpc>
              <a:buFont typeface="Arial"/>
              <a:buChar char="•"/>
            </a:pPr>
            <a:r>
              <a:rPr lang="en-US" sz="2599">
                <a:solidFill>
                  <a:srgbClr val="2E377F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Video Completion rate</a:t>
            </a:r>
          </a:p>
          <a:p>
            <a:pPr marL="561337" lvl="1" indent="-280669" algn="l">
              <a:lnSpc>
                <a:spcPts val="4341"/>
              </a:lnSpc>
              <a:buFont typeface="Arial"/>
              <a:buChar char="•"/>
            </a:pPr>
            <a:r>
              <a:rPr lang="en-US" sz="2599">
                <a:solidFill>
                  <a:srgbClr val="2E377F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Impressions Delivered</a:t>
            </a:r>
          </a:p>
          <a:p>
            <a:pPr marL="561337" lvl="1" indent="-280669" algn="l">
              <a:lnSpc>
                <a:spcPts val="4341"/>
              </a:lnSpc>
              <a:buFont typeface="Arial"/>
              <a:buChar char="•"/>
            </a:pPr>
            <a:r>
              <a:rPr lang="en-US" sz="2599">
                <a:solidFill>
                  <a:srgbClr val="2E377F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Impressions Guaranteed</a:t>
            </a:r>
          </a:p>
          <a:p>
            <a:pPr marL="561337" lvl="1" indent="-280669" algn="l">
              <a:lnSpc>
                <a:spcPts val="4341"/>
              </a:lnSpc>
              <a:buFont typeface="Arial"/>
              <a:buChar char="•"/>
            </a:pPr>
            <a:r>
              <a:rPr lang="en-US" sz="2599">
                <a:solidFill>
                  <a:srgbClr val="2E377F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NO CLICKS!</a:t>
            </a:r>
          </a:p>
          <a:p>
            <a:pPr marL="0" lvl="0" indent="0" algn="l">
              <a:lnSpc>
                <a:spcPts val="4341"/>
              </a:lnSpc>
            </a:pPr>
            <a:endParaRPr lang="en-US" sz="2599">
              <a:solidFill>
                <a:srgbClr val="2E377F"/>
              </a:solidFill>
              <a:latin typeface="Quattrocento Bold"/>
              <a:ea typeface="Quattrocento Bold"/>
              <a:cs typeface="Quattrocento Bold"/>
              <a:sym typeface="Quattrocento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249967" y="5384829"/>
            <a:ext cx="2687151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40"/>
              </a:lnSpc>
            </a:pPr>
            <a:r>
              <a:rPr lang="en-US" sz="3200">
                <a:solidFill>
                  <a:srgbClr val="2B3372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Key Metrics: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AF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083020"/>
            <a:ext cx="10095738" cy="4814014"/>
            <a:chOff x="0" y="0"/>
            <a:chExt cx="3083163" cy="147016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83163" cy="1470164"/>
            </a:xfrm>
            <a:custGeom>
              <a:avLst/>
              <a:gdLst/>
              <a:ahLst/>
              <a:cxnLst/>
              <a:rect l="l" t="t" r="r" b="b"/>
              <a:pathLst>
                <a:path w="3083163" h="1470164">
                  <a:moveTo>
                    <a:pt x="2958703" y="1470164"/>
                  </a:moveTo>
                  <a:lnTo>
                    <a:pt x="124460" y="1470164"/>
                  </a:lnTo>
                  <a:cubicBezTo>
                    <a:pt x="55880" y="1470164"/>
                    <a:pt x="0" y="1414284"/>
                    <a:pt x="0" y="1345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958703" y="0"/>
                  </a:lnTo>
                  <a:cubicBezTo>
                    <a:pt x="3027283" y="0"/>
                    <a:pt x="3083163" y="55880"/>
                    <a:pt x="3083163" y="124460"/>
                  </a:cubicBezTo>
                  <a:lnTo>
                    <a:pt x="3083163" y="1345704"/>
                  </a:lnTo>
                  <a:cubicBezTo>
                    <a:pt x="3083163" y="1414284"/>
                    <a:pt x="3027283" y="1470164"/>
                    <a:pt x="2958703" y="1470164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9719346" y="4028035"/>
            <a:ext cx="8127385" cy="4868999"/>
            <a:chOff x="0" y="0"/>
            <a:chExt cx="2482043" cy="148695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82043" cy="1486956"/>
            </a:xfrm>
            <a:custGeom>
              <a:avLst/>
              <a:gdLst/>
              <a:ahLst/>
              <a:cxnLst/>
              <a:rect l="l" t="t" r="r" b="b"/>
              <a:pathLst>
                <a:path w="2482043" h="1486956">
                  <a:moveTo>
                    <a:pt x="2357582" y="1486956"/>
                  </a:moveTo>
                  <a:lnTo>
                    <a:pt x="124460" y="1486956"/>
                  </a:lnTo>
                  <a:cubicBezTo>
                    <a:pt x="55880" y="1486956"/>
                    <a:pt x="0" y="1431076"/>
                    <a:pt x="0" y="136249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357583" y="0"/>
                  </a:lnTo>
                  <a:cubicBezTo>
                    <a:pt x="2426163" y="0"/>
                    <a:pt x="2482043" y="55880"/>
                    <a:pt x="2482043" y="124460"/>
                  </a:cubicBezTo>
                  <a:lnTo>
                    <a:pt x="2482043" y="1362496"/>
                  </a:lnTo>
                  <a:cubicBezTo>
                    <a:pt x="2482043" y="1431076"/>
                    <a:pt x="2426163" y="1486956"/>
                    <a:pt x="2357583" y="148695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/>
          <p:cNvSpPr/>
          <p:nvPr/>
        </p:nvSpPr>
        <p:spPr>
          <a:xfrm>
            <a:off x="6718422" y="2883405"/>
            <a:ext cx="5048487" cy="7628209"/>
          </a:xfrm>
          <a:custGeom>
            <a:avLst/>
            <a:gdLst/>
            <a:ahLst/>
            <a:cxnLst/>
            <a:rect l="l" t="t" r="r" b="b"/>
            <a:pathLst>
              <a:path w="5048487" h="7628209">
                <a:moveTo>
                  <a:pt x="0" y="0"/>
                </a:moveTo>
                <a:lnTo>
                  <a:pt x="5048487" y="0"/>
                </a:lnTo>
                <a:lnTo>
                  <a:pt x="5048487" y="7628209"/>
                </a:lnTo>
                <a:lnTo>
                  <a:pt x="0" y="76282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531721" y="4971645"/>
            <a:ext cx="5353545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40"/>
              </a:lnSpc>
            </a:pPr>
            <a:r>
              <a:rPr lang="en-US" sz="3200">
                <a:solidFill>
                  <a:srgbClr val="2B3372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Wants to try a new channel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556301" y="5744034"/>
            <a:ext cx="4879321" cy="2277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39"/>
              </a:lnSpc>
            </a:pPr>
            <a:r>
              <a:rPr lang="en-US" sz="2599">
                <a:solidFill>
                  <a:srgbClr val="2B3372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Connected TV has the novelty factor of being a new channel to market to. It’s an opportunity to get viewers to watch your extended message.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766909" y="4971645"/>
            <a:ext cx="6410155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39"/>
              </a:lnSpc>
            </a:pPr>
            <a:r>
              <a:rPr lang="en-US" sz="3199">
                <a:solidFill>
                  <a:srgbClr val="2B3372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Broad reach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766909" y="5814341"/>
            <a:ext cx="4821402" cy="1362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39"/>
              </a:lnSpc>
            </a:pPr>
            <a:r>
              <a:rPr lang="en-US" sz="2599">
                <a:solidFill>
                  <a:srgbClr val="2B3372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Has a message they want to get across to a broad segment of our audience.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666232" y="1156518"/>
            <a:ext cx="15478841" cy="1101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640"/>
              </a:lnSpc>
              <a:spcBef>
                <a:spcPct val="0"/>
              </a:spcBef>
            </a:pPr>
            <a:r>
              <a:rPr lang="en-US" sz="7200">
                <a:solidFill>
                  <a:srgbClr val="FFFFFF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Ideal Advertiser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435621" y="699318"/>
            <a:ext cx="5331288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  <a:spcBef>
                <a:spcPct val="0"/>
              </a:spcBef>
            </a:pPr>
            <a:r>
              <a:rPr lang="en-US" sz="2600">
                <a:solidFill>
                  <a:srgbClr val="FFFFFF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Connected TV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6CC330C-4C2E-ECD9-9582-55A17D8CCD17}"/>
              </a:ext>
            </a:extLst>
          </p:cNvPr>
          <p:cNvSpPr/>
          <p:nvPr/>
        </p:nvSpPr>
        <p:spPr>
          <a:xfrm>
            <a:off x="0" y="21394"/>
            <a:ext cx="18288000" cy="4254882"/>
          </a:xfrm>
          <a:prstGeom prst="rect">
            <a:avLst/>
          </a:prstGeom>
          <a:solidFill>
            <a:srgbClr val="8DAF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8511547" y="4779982"/>
            <a:ext cx="954505" cy="944092"/>
            <a:chOff x="0" y="0"/>
            <a:chExt cx="1272674" cy="12587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72674" cy="1258790"/>
            </a:xfrm>
            <a:custGeom>
              <a:avLst/>
              <a:gdLst/>
              <a:ahLst/>
              <a:cxnLst/>
              <a:rect l="l" t="t" r="r" b="b"/>
              <a:pathLst>
                <a:path w="1272674" h="1258790">
                  <a:moveTo>
                    <a:pt x="0" y="0"/>
                  </a:moveTo>
                  <a:lnTo>
                    <a:pt x="1272674" y="0"/>
                  </a:lnTo>
                  <a:lnTo>
                    <a:pt x="1272674" y="1258790"/>
                  </a:lnTo>
                  <a:lnTo>
                    <a:pt x="0" y="12587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33538" y="374060"/>
              <a:ext cx="805597" cy="5011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912"/>
                </a:lnSpc>
                <a:spcBef>
                  <a:spcPct val="0"/>
                </a:spcBef>
              </a:pPr>
              <a:r>
                <a:rPr lang="en-US" sz="2427" u="none">
                  <a:solidFill>
                    <a:srgbClr val="FFFFFF"/>
                  </a:solidFill>
                  <a:latin typeface="Quattrocento Bold"/>
                  <a:ea typeface="Quattrocento Bold"/>
                  <a:cs typeface="Quattrocento Bold"/>
                  <a:sym typeface="Quattrocento Bold"/>
                </a:rPr>
                <a:t>01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8511547" y="8459150"/>
            <a:ext cx="954505" cy="944092"/>
            <a:chOff x="0" y="0"/>
            <a:chExt cx="1272674" cy="12587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72674" cy="1258790"/>
            </a:xfrm>
            <a:custGeom>
              <a:avLst/>
              <a:gdLst/>
              <a:ahLst/>
              <a:cxnLst/>
              <a:rect l="l" t="t" r="r" b="b"/>
              <a:pathLst>
                <a:path w="1272674" h="1258790">
                  <a:moveTo>
                    <a:pt x="0" y="0"/>
                  </a:moveTo>
                  <a:lnTo>
                    <a:pt x="1272674" y="0"/>
                  </a:lnTo>
                  <a:lnTo>
                    <a:pt x="1272674" y="1258790"/>
                  </a:lnTo>
                  <a:lnTo>
                    <a:pt x="0" y="12587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233538" y="374060"/>
              <a:ext cx="805597" cy="5011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912"/>
                </a:lnSpc>
                <a:spcBef>
                  <a:spcPct val="0"/>
                </a:spcBef>
              </a:pPr>
              <a:r>
                <a:rPr lang="en-US" sz="2427" u="none">
                  <a:solidFill>
                    <a:srgbClr val="FFFFFF"/>
                  </a:solidFill>
                  <a:latin typeface="Quattrocento Bold"/>
                  <a:ea typeface="Quattrocento Bold"/>
                  <a:cs typeface="Quattrocento Bold"/>
                  <a:sym typeface="Quattrocento Bold"/>
                </a:rPr>
                <a:t>03</a:t>
              </a:r>
            </a:p>
          </p:txBody>
        </p:sp>
      </p:grpSp>
      <p:sp>
        <p:nvSpPr>
          <p:cNvPr id="10" name="Freeform 10"/>
          <p:cNvSpPr/>
          <p:nvPr/>
        </p:nvSpPr>
        <p:spPr>
          <a:xfrm rot="-2407563" flipV="1">
            <a:off x="5574902" y="4101099"/>
            <a:ext cx="2921019" cy="1115298"/>
          </a:xfrm>
          <a:custGeom>
            <a:avLst/>
            <a:gdLst/>
            <a:ahLst/>
            <a:cxnLst/>
            <a:rect l="l" t="t" r="r" b="b"/>
            <a:pathLst>
              <a:path w="2921019" h="1115298">
                <a:moveTo>
                  <a:pt x="0" y="1115298"/>
                </a:moveTo>
                <a:lnTo>
                  <a:pt x="2921019" y="1115298"/>
                </a:lnTo>
                <a:lnTo>
                  <a:pt x="2921019" y="0"/>
                </a:lnTo>
                <a:lnTo>
                  <a:pt x="0" y="0"/>
                </a:lnTo>
                <a:lnTo>
                  <a:pt x="0" y="111529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789420" y="3064305"/>
            <a:ext cx="5378550" cy="8016809"/>
          </a:xfrm>
          <a:custGeom>
            <a:avLst/>
            <a:gdLst/>
            <a:ahLst/>
            <a:cxnLst/>
            <a:rect l="l" t="t" r="r" b="b"/>
            <a:pathLst>
              <a:path w="5378550" h="8016809">
                <a:moveTo>
                  <a:pt x="0" y="0"/>
                </a:moveTo>
                <a:lnTo>
                  <a:pt x="5378550" y="0"/>
                </a:lnTo>
                <a:lnTo>
                  <a:pt x="5378550" y="8016809"/>
                </a:lnTo>
                <a:lnTo>
                  <a:pt x="0" y="8016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023833" y="1554376"/>
            <a:ext cx="12912237" cy="1101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640"/>
              </a:lnSpc>
              <a:spcBef>
                <a:spcPct val="0"/>
              </a:spcBef>
            </a:pPr>
            <a:r>
              <a:rPr lang="en-US" sz="7200">
                <a:solidFill>
                  <a:srgbClr val="FFFFFF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Key Benefits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990786" y="8221266"/>
            <a:ext cx="5830074" cy="1362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39"/>
              </a:lnSpc>
            </a:pPr>
            <a:r>
              <a:rPr lang="en-US" sz="2599">
                <a:solidFill>
                  <a:srgbClr val="2E377F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Reach our audience where they are consuming content. Great addition to any multi-channel campaign.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990786" y="4770698"/>
            <a:ext cx="5402390" cy="905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39"/>
              </a:lnSpc>
            </a:pPr>
            <a:r>
              <a:rPr lang="en-US" sz="2599">
                <a:solidFill>
                  <a:srgbClr val="2E377F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Captivated audience, no skipping, near 100% view-through.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3833" y="1019175"/>
            <a:ext cx="5331288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0"/>
              </a:lnSpc>
              <a:spcBef>
                <a:spcPct val="0"/>
              </a:spcBef>
            </a:pPr>
            <a:r>
              <a:rPr lang="en-US" sz="2600">
                <a:solidFill>
                  <a:srgbClr val="FFFFFF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Connected TV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8511547" y="6543989"/>
            <a:ext cx="954505" cy="944092"/>
            <a:chOff x="0" y="0"/>
            <a:chExt cx="1272674" cy="125879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272674" cy="1258790"/>
            </a:xfrm>
            <a:custGeom>
              <a:avLst/>
              <a:gdLst/>
              <a:ahLst/>
              <a:cxnLst/>
              <a:rect l="l" t="t" r="r" b="b"/>
              <a:pathLst>
                <a:path w="1272674" h="1258790">
                  <a:moveTo>
                    <a:pt x="0" y="0"/>
                  </a:moveTo>
                  <a:lnTo>
                    <a:pt x="1272674" y="0"/>
                  </a:lnTo>
                  <a:lnTo>
                    <a:pt x="1272674" y="1258790"/>
                  </a:lnTo>
                  <a:lnTo>
                    <a:pt x="0" y="12587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233538" y="374060"/>
              <a:ext cx="805597" cy="5011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912"/>
                </a:lnSpc>
                <a:spcBef>
                  <a:spcPct val="0"/>
                </a:spcBef>
              </a:pPr>
              <a:r>
                <a:rPr lang="en-US" sz="2427" u="none">
                  <a:solidFill>
                    <a:srgbClr val="FFFFFF"/>
                  </a:solidFill>
                  <a:latin typeface="Quattrocento Bold"/>
                  <a:ea typeface="Quattrocento Bold"/>
                  <a:cs typeface="Quattrocento Bold"/>
                  <a:sym typeface="Quattrocento Bold"/>
                </a:rPr>
                <a:t>02</a:t>
              </a: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9990786" y="6306105"/>
            <a:ext cx="6955215" cy="1362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39"/>
              </a:lnSpc>
            </a:pPr>
            <a:r>
              <a:rPr lang="en-US" sz="2599">
                <a:solidFill>
                  <a:srgbClr val="2E377F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The relevance of these ads will causes the audience to pay more attention than if it were a generic ad for, say, auto insurance.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D96BE9E-3AAB-90C2-8425-E6E9D693DE93}"/>
              </a:ext>
            </a:extLst>
          </p:cNvPr>
          <p:cNvSpPr/>
          <p:nvPr/>
        </p:nvSpPr>
        <p:spPr>
          <a:xfrm>
            <a:off x="0" y="0"/>
            <a:ext cx="5165557" cy="10287000"/>
          </a:xfrm>
          <a:prstGeom prst="rect">
            <a:avLst/>
          </a:prstGeom>
          <a:solidFill>
            <a:srgbClr val="8DAF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2"/>
          <p:cNvSpPr txBox="1"/>
          <p:nvPr/>
        </p:nvSpPr>
        <p:spPr>
          <a:xfrm>
            <a:off x="8655847" y="3727067"/>
            <a:ext cx="8063053" cy="1104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640"/>
              </a:lnSpc>
              <a:spcBef>
                <a:spcPct val="0"/>
              </a:spcBef>
            </a:pPr>
            <a:r>
              <a:rPr lang="en-US" sz="7200">
                <a:solidFill>
                  <a:srgbClr val="2E377F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Value Proposition</a:t>
            </a:r>
          </a:p>
        </p:txBody>
      </p:sp>
      <p:sp>
        <p:nvSpPr>
          <p:cNvPr id="5" name="Freeform 5"/>
          <p:cNvSpPr/>
          <p:nvPr/>
        </p:nvSpPr>
        <p:spPr>
          <a:xfrm rot="176052">
            <a:off x="2341756" y="8291939"/>
            <a:ext cx="5298688" cy="411289"/>
          </a:xfrm>
          <a:custGeom>
            <a:avLst/>
            <a:gdLst/>
            <a:ahLst/>
            <a:cxnLst/>
            <a:rect l="l" t="t" r="r" b="b"/>
            <a:pathLst>
              <a:path w="5298688" h="411289">
                <a:moveTo>
                  <a:pt x="0" y="0"/>
                </a:moveTo>
                <a:lnTo>
                  <a:pt x="5298688" y="0"/>
                </a:lnTo>
                <a:lnTo>
                  <a:pt x="5298688" y="411289"/>
                </a:lnTo>
                <a:lnTo>
                  <a:pt x="0" y="4112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3409498" y="1198352"/>
            <a:ext cx="3812029" cy="7890296"/>
          </a:xfrm>
          <a:custGeom>
            <a:avLst/>
            <a:gdLst/>
            <a:ahLst/>
            <a:cxnLst/>
            <a:rect l="l" t="t" r="r" b="b"/>
            <a:pathLst>
              <a:path w="3812029" h="7890296">
                <a:moveTo>
                  <a:pt x="0" y="0"/>
                </a:moveTo>
                <a:lnTo>
                  <a:pt x="3812030" y="0"/>
                </a:lnTo>
                <a:lnTo>
                  <a:pt x="3812030" y="7890296"/>
                </a:lnTo>
                <a:lnTo>
                  <a:pt x="0" y="78902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2407563" flipV="1">
            <a:off x="5761018" y="1571265"/>
            <a:ext cx="2921019" cy="1115298"/>
          </a:xfrm>
          <a:custGeom>
            <a:avLst/>
            <a:gdLst/>
            <a:ahLst/>
            <a:cxnLst/>
            <a:rect l="l" t="t" r="r" b="b"/>
            <a:pathLst>
              <a:path w="2921019" h="1115298">
                <a:moveTo>
                  <a:pt x="0" y="1115298"/>
                </a:moveTo>
                <a:lnTo>
                  <a:pt x="2921019" y="1115298"/>
                </a:lnTo>
                <a:lnTo>
                  <a:pt x="2921019" y="0"/>
                </a:lnTo>
                <a:lnTo>
                  <a:pt x="0" y="0"/>
                </a:lnTo>
                <a:lnTo>
                  <a:pt x="0" y="1115298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8655847" y="5178739"/>
            <a:ext cx="8063053" cy="1495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60"/>
              </a:lnSpc>
            </a:pPr>
            <a:r>
              <a:rPr lang="en-US" sz="3300">
                <a:solidFill>
                  <a:srgbClr val="2E377F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Reach a targeted, captivated audience with your extended product message with nearly 100% playthrough.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655847" y="3156522"/>
            <a:ext cx="7991249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0"/>
              </a:lnSpc>
              <a:spcBef>
                <a:spcPct val="0"/>
              </a:spcBef>
            </a:pPr>
            <a:r>
              <a:rPr lang="en-US" sz="2600">
                <a:solidFill>
                  <a:srgbClr val="2B3372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Connected TV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405</Words>
  <Application>Microsoft Macintosh PowerPoint</Application>
  <PresentationFormat>Custom</PresentationFormat>
  <Paragraphs>65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Ovo</vt:lpstr>
      <vt:lpstr>Arial</vt:lpstr>
      <vt:lpstr>Quattrocento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 July Meeting - for distribution</dc:title>
  <cp:lastModifiedBy>Jen Krepelka</cp:lastModifiedBy>
  <cp:revision>2</cp:revision>
  <dcterms:created xsi:type="dcterms:W3CDTF">2006-08-16T00:00:00Z</dcterms:created>
  <dcterms:modified xsi:type="dcterms:W3CDTF">2024-07-26T18:33:19Z</dcterms:modified>
  <dc:identifier>DAGLZ7zFTdI</dc:identifier>
</cp:coreProperties>
</file>