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nva Sans Bold" panose="020B0803030501040103" pitchFamily="34" charset="0"/>
      <p:regular r:id="rId13"/>
      <p:bold r:id="rId14"/>
    </p:embeddedFont>
    <p:embeddedFont>
      <p:font typeface="Droid Serif" panose="02020600060500020200" pitchFamily="18" charset="0"/>
      <p:regular r:id="rId15"/>
    </p:embeddedFont>
    <p:embeddedFont>
      <p:font typeface="Droid Serif Bold" panose="02020800060500020200" pitchFamily="18" charset="0"/>
      <p:regular r:id="rId16"/>
      <p:bold r:id="rId17"/>
    </p:embeddedFont>
    <p:embeddedFont>
      <p:font typeface="Droid Serif Italics" panose="02020600060500090200" pitchFamily="18" charset="0"/>
      <p:regular r:id="rId18"/>
      <p:italic r:id="rId19"/>
    </p:embeddedFont>
    <p:embeddedFont>
      <p:font typeface="Helios" panose="020B0504020202020204" pitchFamily="34" charset="0"/>
      <p:regular r:id="rId20"/>
    </p:embeddedFont>
    <p:embeddedFont>
      <p:font typeface="Roboto Bold" panose="02000000000000000000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7" autoAdjust="0"/>
    <p:restoredTop sz="94626" autoAdjust="0"/>
  </p:normalViewPr>
  <p:slideViewPr>
    <p:cSldViewPr>
      <p:cViewPr varScale="1">
        <p:scale>
          <a:sx n="80" d="100"/>
          <a:sy n="80" d="100"/>
        </p:scale>
        <p:origin x="480" y="1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7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7.svg"/><Relationship Id="rId2" Type="http://schemas.openxmlformats.org/officeDocument/2006/relationships/image" Target="../media/image10.jpe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5" Type="http://schemas.openxmlformats.org/officeDocument/2006/relationships/image" Target="../media/image77.png"/><Relationship Id="rId10" Type="http://schemas.openxmlformats.org/officeDocument/2006/relationships/image" Target="../media/image12.svg"/><Relationship Id="rId4" Type="http://schemas.openxmlformats.org/officeDocument/2006/relationships/image" Target="../media/image18.svg"/><Relationship Id="rId9" Type="http://schemas.openxmlformats.org/officeDocument/2006/relationships/image" Target="../media/image11.png"/><Relationship Id="rId14" Type="http://schemas.openxmlformats.org/officeDocument/2006/relationships/image" Target="../media/image7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1.png"/><Relationship Id="rId7" Type="http://schemas.openxmlformats.org/officeDocument/2006/relationships/image" Target="../media/image11.png"/><Relationship Id="rId12" Type="http://schemas.openxmlformats.org/officeDocument/2006/relationships/image" Target="../media/image82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81.png"/><Relationship Id="rId5" Type="http://schemas.openxmlformats.org/officeDocument/2006/relationships/image" Target="../media/image63.png"/><Relationship Id="rId10" Type="http://schemas.openxmlformats.org/officeDocument/2006/relationships/image" Target="../media/image80.svg"/><Relationship Id="rId4" Type="http://schemas.openxmlformats.org/officeDocument/2006/relationships/image" Target="../media/image62.sv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12.svg"/><Relationship Id="rId4" Type="http://schemas.openxmlformats.org/officeDocument/2006/relationships/image" Target="../media/image18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12.svg"/><Relationship Id="rId2" Type="http://schemas.openxmlformats.org/officeDocument/2006/relationships/image" Target="../media/image10.jpe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1.png"/><Relationship Id="rId5" Type="http://schemas.openxmlformats.org/officeDocument/2006/relationships/image" Target="../media/image24.png"/><Relationship Id="rId15" Type="http://schemas.openxmlformats.org/officeDocument/2006/relationships/image" Target="../media/image28.png"/><Relationship Id="rId10" Type="http://schemas.openxmlformats.org/officeDocument/2006/relationships/image" Target="../media/image22.svg"/><Relationship Id="rId4" Type="http://schemas.openxmlformats.org/officeDocument/2006/relationships/image" Target="../media/image18.svg"/><Relationship Id="rId9" Type="http://schemas.openxmlformats.org/officeDocument/2006/relationships/image" Target="../media/image21.png"/><Relationship Id="rId1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image" Target="../media/image30.jpeg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59.png"/><Relationship Id="rId5" Type="http://schemas.openxmlformats.org/officeDocument/2006/relationships/image" Target="../media/image19.png"/><Relationship Id="rId10" Type="http://schemas.openxmlformats.org/officeDocument/2006/relationships/image" Target="../media/image12.svg"/><Relationship Id="rId4" Type="http://schemas.openxmlformats.org/officeDocument/2006/relationships/image" Target="../media/image18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1.png"/><Relationship Id="rId7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1.png"/><Relationship Id="rId7" Type="http://schemas.openxmlformats.org/officeDocument/2006/relationships/image" Target="../media/image11.png"/><Relationship Id="rId12" Type="http://schemas.openxmlformats.org/officeDocument/2006/relationships/image" Target="../media/image69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svg"/><Relationship Id="rId4" Type="http://schemas.openxmlformats.org/officeDocument/2006/relationships/image" Target="../media/image62.svg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svg"/><Relationship Id="rId4" Type="http://schemas.openxmlformats.org/officeDocument/2006/relationships/image" Target="../media/image12.sv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030771" y="3990166"/>
            <a:ext cx="11259178" cy="7450167"/>
          </a:xfrm>
          <a:custGeom>
            <a:avLst/>
            <a:gdLst/>
            <a:ahLst/>
            <a:cxnLst/>
            <a:rect l="l" t="t" r="r" b="b"/>
            <a:pathLst>
              <a:path w="11259178" h="7450167">
                <a:moveTo>
                  <a:pt x="0" y="0"/>
                </a:moveTo>
                <a:lnTo>
                  <a:pt x="11259179" y="0"/>
                </a:lnTo>
                <a:lnTo>
                  <a:pt x="11259179" y="7450168"/>
                </a:lnTo>
                <a:lnTo>
                  <a:pt x="0" y="7450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707265">
            <a:off x="-5676343" y="-2150050"/>
            <a:ext cx="11259178" cy="7450167"/>
          </a:xfrm>
          <a:custGeom>
            <a:avLst/>
            <a:gdLst/>
            <a:ahLst/>
            <a:cxnLst/>
            <a:rect l="l" t="t" r="r" b="b"/>
            <a:pathLst>
              <a:path w="11259178" h="7450167">
                <a:moveTo>
                  <a:pt x="0" y="0"/>
                </a:moveTo>
                <a:lnTo>
                  <a:pt x="11259179" y="0"/>
                </a:lnTo>
                <a:lnTo>
                  <a:pt x="11259179" y="7450167"/>
                </a:lnTo>
                <a:lnTo>
                  <a:pt x="0" y="7450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606786" y="6172200"/>
            <a:ext cx="3141876" cy="3086100"/>
            <a:chOff x="0" y="0"/>
            <a:chExt cx="82749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7490" cy="812800"/>
            </a:xfrm>
            <a:custGeom>
              <a:avLst/>
              <a:gdLst/>
              <a:ahLst/>
              <a:cxnLst/>
              <a:rect l="l" t="t" r="r" b="b"/>
              <a:pathLst>
                <a:path w="827490" h="812800">
                  <a:moveTo>
                    <a:pt x="0" y="0"/>
                  </a:moveTo>
                  <a:lnTo>
                    <a:pt x="827490" y="0"/>
                  </a:lnTo>
                  <a:lnTo>
                    <a:pt x="82749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7C68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2749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48661" y="38100"/>
            <a:ext cx="3141876" cy="6172200"/>
            <a:chOff x="0" y="0"/>
            <a:chExt cx="827490" cy="1625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27490" cy="1625600"/>
            </a:xfrm>
            <a:custGeom>
              <a:avLst/>
              <a:gdLst/>
              <a:ahLst/>
              <a:cxnLst/>
              <a:rect l="l" t="t" r="r" b="b"/>
              <a:pathLst>
                <a:path w="827490" h="1625600">
                  <a:moveTo>
                    <a:pt x="0" y="0"/>
                  </a:moveTo>
                  <a:lnTo>
                    <a:pt x="827490" y="0"/>
                  </a:lnTo>
                  <a:lnTo>
                    <a:pt x="82749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E4E2DC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27490" cy="168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890537" y="0"/>
            <a:ext cx="3141876" cy="6172200"/>
            <a:chOff x="0" y="0"/>
            <a:chExt cx="827490" cy="1625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27490" cy="1625600"/>
            </a:xfrm>
            <a:custGeom>
              <a:avLst/>
              <a:gdLst/>
              <a:ahLst/>
              <a:cxnLst/>
              <a:rect l="l" t="t" r="r" b="b"/>
              <a:pathLst>
                <a:path w="827490" h="1625600">
                  <a:moveTo>
                    <a:pt x="0" y="0"/>
                  </a:moveTo>
                  <a:lnTo>
                    <a:pt x="827490" y="0"/>
                  </a:lnTo>
                  <a:lnTo>
                    <a:pt x="82749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CBD6C8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27490" cy="168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06786" y="0"/>
            <a:ext cx="3141876" cy="6172200"/>
            <a:chOff x="0" y="0"/>
            <a:chExt cx="827490" cy="1625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7490" cy="1625600"/>
            </a:xfrm>
            <a:custGeom>
              <a:avLst/>
              <a:gdLst/>
              <a:ahLst/>
              <a:cxnLst/>
              <a:rect l="l" t="t" r="r" b="b"/>
              <a:pathLst>
                <a:path w="827490" h="1625600">
                  <a:moveTo>
                    <a:pt x="0" y="0"/>
                  </a:moveTo>
                  <a:lnTo>
                    <a:pt x="827490" y="0"/>
                  </a:lnTo>
                  <a:lnTo>
                    <a:pt x="827490" y="1625600"/>
                  </a:lnTo>
                  <a:lnTo>
                    <a:pt x="0" y="1625600"/>
                  </a:lnTo>
                  <a:close/>
                </a:path>
              </a:pathLst>
            </a:custGeom>
            <a:solidFill>
              <a:srgbClr val="F2F1EC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27490" cy="1682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47084" y="1636857"/>
            <a:ext cx="8362647" cy="186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954"/>
              </a:lnSpc>
            </a:pPr>
            <a:r>
              <a:rPr lang="en-US" sz="11503" b="1">
                <a:solidFill>
                  <a:srgbClr val="646464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Game Plan</a:t>
            </a:r>
          </a:p>
        </p:txBody>
      </p:sp>
      <p:sp>
        <p:nvSpPr>
          <p:cNvPr id="18" name="Freeform 18"/>
          <p:cNvSpPr/>
          <p:nvPr/>
        </p:nvSpPr>
        <p:spPr>
          <a:xfrm rot="5400000">
            <a:off x="10088021" y="6136157"/>
            <a:ext cx="3086100" cy="3158186"/>
          </a:xfrm>
          <a:custGeom>
            <a:avLst/>
            <a:gdLst/>
            <a:ahLst/>
            <a:cxnLst/>
            <a:rect l="l" t="t" r="r" b="b"/>
            <a:pathLst>
              <a:path w="3086100" h="3158186">
                <a:moveTo>
                  <a:pt x="0" y="0"/>
                </a:moveTo>
                <a:lnTo>
                  <a:pt x="3086100" y="0"/>
                </a:lnTo>
                <a:lnTo>
                  <a:pt x="3086100" y="3158186"/>
                </a:lnTo>
                <a:lnTo>
                  <a:pt x="0" y="3158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208" r="-141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748661" y="4517524"/>
            <a:ext cx="3141876" cy="4740776"/>
            <a:chOff x="0" y="0"/>
            <a:chExt cx="827490" cy="124859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27490" cy="1248599"/>
            </a:xfrm>
            <a:custGeom>
              <a:avLst/>
              <a:gdLst/>
              <a:ahLst/>
              <a:cxnLst/>
              <a:rect l="l" t="t" r="r" b="b"/>
              <a:pathLst>
                <a:path w="827490" h="1248599">
                  <a:moveTo>
                    <a:pt x="0" y="0"/>
                  </a:moveTo>
                  <a:lnTo>
                    <a:pt x="827490" y="0"/>
                  </a:lnTo>
                  <a:lnTo>
                    <a:pt x="827490" y="1248599"/>
                  </a:lnTo>
                  <a:lnTo>
                    <a:pt x="0" y="1248599"/>
                  </a:lnTo>
                  <a:close/>
                </a:path>
              </a:pathLst>
            </a:custGeom>
            <a:solidFill>
              <a:srgbClr val="A6D1B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27490" cy="1305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5400000">
            <a:off x="11947005" y="5424644"/>
            <a:ext cx="4723452" cy="2943860"/>
          </a:xfrm>
          <a:custGeom>
            <a:avLst/>
            <a:gdLst/>
            <a:ahLst/>
            <a:cxnLst/>
            <a:rect l="l" t="t" r="r" b="b"/>
            <a:pathLst>
              <a:path w="4723452" h="2943860">
                <a:moveTo>
                  <a:pt x="0" y="0"/>
                </a:moveTo>
                <a:lnTo>
                  <a:pt x="4723452" y="0"/>
                </a:lnTo>
                <a:lnTo>
                  <a:pt x="4723452" y="2943860"/>
                </a:lnTo>
                <a:lnTo>
                  <a:pt x="0" y="29438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631" t="-64801" r="-142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086008" y="8397046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3890537" y="2676930"/>
            <a:ext cx="3141876" cy="6581370"/>
            <a:chOff x="0" y="0"/>
            <a:chExt cx="827490" cy="17333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27490" cy="1733365"/>
            </a:xfrm>
            <a:custGeom>
              <a:avLst/>
              <a:gdLst/>
              <a:ahLst/>
              <a:cxnLst/>
              <a:rect l="l" t="t" r="r" b="b"/>
              <a:pathLst>
                <a:path w="827490" h="1733365">
                  <a:moveTo>
                    <a:pt x="0" y="0"/>
                  </a:moveTo>
                  <a:lnTo>
                    <a:pt x="827490" y="0"/>
                  </a:lnTo>
                  <a:lnTo>
                    <a:pt x="827490" y="1733365"/>
                  </a:lnTo>
                  <a:lnTo>
                    <a:pt x="0" y="1733365"/>
                  </a:lnTo>
                  <a:close/>
                </a:path>
              </a:pathLst>
            </a:custGeom>
            <a:solidFill>
              <a:srgbClr val="0D6A96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827490" cy="1790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79772" y="2763418"/>
            <a:ext cx="1498451" cy="1412291"/>
          </a:xfrm>
          <a:custGeom>
            <a:avLst/>
            <a:gdLst/>
            <a:ahLst/>
            <a:cxnLst/>
            <a:rect l="l" t="t" r="r" b="b"/>
            <a:pathLst>
              <a:path w="1498451" h="1412291">
                <a:moveTo>
                  <a:pt x="0" y="0"/>
                </a:moveTo>
                <a:lnTo>
                  <a:pt x="1498452" y="0"/>
                </a:lnTo>
                <a:lnTo>
                  <a:pt x="1498452" y="1412290"/>
                </a:lnTo>
                <a:lnTo>
                  <a:pt x="0" y="1412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662428"/>
            <a:ext cx="16230600" cy="2983631"/>
            <a:chOff x="0" y="0"/>
            <a:chExt cx="4274726" cy="7858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785812"/>
            </a:xfrm>
            <a:custGeom>
              <a:avLst/>
              <a:gdLst/>
              <a:ahLst/>
              <a:cxnLst/>
              <a:rect l="l" t="t" r="r" b="b"/>
              <a:pathLst>
                <a:path w="4274726" h="785812">
                  <a:moveTo>
                    <a:pt x="4770" y="0"/>
                  </a:moveTo>
                  <a:lnTo>
                    <a:pt x="4269956" y="0"/>
                  </a:lnTo>
                  <a:cubicBezTo>
                    <a:pt x="4271221" y="0"/>
                    <a:pt x="4272434" y="503"/>
                    <a:pt x="4273329" y="1397"/>
                  </a:cubicBezTo>
                  <a:cubicBezTo>
                    <a:pt x="4274223" y="2292"/>
                    <a:pt x="4274726" y="3505"/>
                    <a:pt x="4274726" y="4770"/>
                  </a:cubicBezTo>
                  <a:lnTo>
                    <a:pt x="4274726" y="781042"/>
                  </a:lnTo>
                  <a:cubicBezTo>
                    <a:pt x="4274726" y="782307"/>
                    <a:pt x="4274223" y="783521"/>
                    <a:pt x="4273329" y="784415"/>
                  </a:cubicBezTo>
                  <a:cubicBezTo>
                    <a:pt x="4272434" y="785310"/>
                    <a:pt x="4271221" y="785812"/>
                    <a:pt x="4269956" y="785812"/>
                  </a:cubicBezTo>
                  <a:lnTo>
                    <a:pt x="4770" y="785812"/>
                  </a:lnTo>
                  <a:cubicBezTo>
                    <a:pt x="3505" y="785812"/>
                    <a:pt x="2292" y="785310"/>
                    <a:pt x="1397" y="784415"/>
                  </a:cubicBezTo>
                  <a:cubicBezTo>
                    <a:pt x="503" y="783521"/>
                    <a:pt x="0" y="782307"/>
                    <a:pt x="0" y="781042"/>
                  </a:cubicBezTo>
                  <a:lnTo>
                    <a:pt x="0" y="4770"/>
                  </a:lnTo>
                  <a:cubicBezTo>
                    <a:pt x="0" y="3505"/>
                    <a:pt x="503" y="2292"/>
                    <a:pt x="1397" y="1397"/>
                  </a:cubicBezTo>
                  <a:cubicBezTo>
                    <a:pt x="2292" y="503"/>
                    <a:pt x="3505" y="0"/>
                    <a:pt x="4770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823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6417313" y="4837352"/>
            <a:ext cx="0" cy="3341632"/>
          </a:xfrm>
          <a:prstGeom prst="line">
            <a:avLst/>
          </a:prstGeom>
          <a:ln w="19050" cap="flat">
            <a:solidFill>
              <a:srgbClr val="C9CB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11873693" y="4837352"/>
            <a:ext cx="0" cy="3341632"/>
          </a:xfrm>
          <a:prstGeom prst="line">
            <a:avLst/>
          </a:prstGeom>
          <a:ln w="19050" cap="flat">
            <a:solidFill>
              <a:srgbClr val="C9CB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617447" y="-2620504"/>
            <a:ext cx="4053078" cy="4114800"/>
          </a:xfrm>
          <a:custGeom>
            <a:avLst/>
            <a:gdLst/>
            <a:ahLst/>
            <a:cxnLst/>
            <a:rect l="l" t="t" r="r" b="b"/>
            <a:pathLst>
              <a:path w="4053078" h="4114800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379772" y="8714256"/>
            <a:ext cx="2308758" cy="2597759"/>
          </a:xfrm>
          <a:custGeom>
            <a:avLst/>
            <a:gdLst/>
            <a:ahLst/>
            <a:cxnLst/>
            <a:rect l="l" t="t" r="r" b="b"/>
            <a:pathLst>
              <a:path w="2308758" h="2597759">
                <a:moveTo>
                  <a:pt x="0" y="0"/>
                </a:moveTo>
                <a:lnTo>
                  <a:pt x="2308758" y="0"/>
                </a:lnTo>
                <a:lnTo>
                  <a:pt x="2308758" y="2597759"/>
                </a:lnTo>
                <a:lnTo>
                  <a:pt x="0" y="2597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893301" y="5046251"/>
            <a:ext cx="1466612" cy="1605048"/>
          </a:xfrm>
          <a:custGeom>
            <a:avLst/>
            <a:gdLst/>
            <a:ahLst/>
            <a:cxnLst/>
            <a:rect l="l" t="t" r="r" b="b"/>
            <a:pathLst>
              <a:path w="1466612" h="1605048">
                <a:moveTo>
                  <a:pt x="0" y="0"/>
                </a:moveTo>
                <a:lnTo>
                  <a:pt x="1466612" y="0"/>
                </a:lnTo>
                <a:lnTo>
                  <a:pt x="1466612" y="1605047"/>
                </a:lnTo>
                <a:lnTo>
                  <a:pt x="0" y="1605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75300" y="4825490"/>
            <a:ext cx="1636381" cy="1825809"/>
          </a:xfrm>
          <a:custGeom>
            <a:avLst/>
            <a:gdLst/>
            <a:ahLst/>
            <a:cxnLst/>
            <a:rect l="l" t="t" r="r" b="b"/>
            <a:pathLst>
              <a:path w="1636381" h="1825809">
                <a:moveTo>
                  <a:pt x="0" y="0"/>
                </a:moveTo>
                <a:lnTo>
                  <a:pt x="1636381" y="0"/>
                </a:lnTo>
                <a:lnTo>
                  <a:pt x="1636381" y="1825808"/>
                </a:lnTo>
                <a:lnTo>
                  <a:pt x="0" y="1825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931093" y="4825490"/>
            <a:ext cx="1946577" cy="1946577"/>
          </a:xfrm>
          <a:custGeom>
            <a:avLst/>
            <a:gdLst/>
            <a:ahLst/>
            <a:cxnLst/>
            <a:rect l="l" t="t" r="r" b="b"/>
            <a:pathLst>
              <a:path w="1946577" h="1946577">
                <a:moveTo>
                  <a:pt x="0" y="0"/>
                </a:moveTo>
                <a:lnTo>
                  <a:pt x="1946576" y="0"/>
                </a:lnTo>
                <a:lnTo>
                  <a:pt x="1946576" y="1946576"/>
                </a:lnTo>
                <a:lnTo>
                  <a:pt x="0" y="19465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452341" y="1085850"/>
            <a:ext cx="7383317" cy="219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7750" i="1">
                <a:solidFill>
                  <a:srgbClr val="183146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Reasons &amp; </a:t>
            </a:r>
            <a:r>
              <a:rPr lang="en-US" sz="7750" i="1">
                <a:solidFill>
                  <a:srgbClr val="95BFB2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pricing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08228" y="8149376"/>
            <a:ext cx="3544113" cy="83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More exhibitors will know about Game Plan! If you get an exhibitor lead they’ve seen it once already!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71943" y="8149376"/>
            <a:ext cx="3952784" cy="55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Easy “one click” purchase &amp; billed in installments to make it seem a “no brainer”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08228" y="6920060"/>
            <a:ext cx="354411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Exposure of Game Plan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79338" y="6880131"/>
            <a:ext cx="3544113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Ease of exhibitor purchase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96754" y="8131359"/>
            <a:ext cx="3816560" cy="111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$500 discount for one category - multiple category discounts on hub. </a:t>
            </a:r>
          </a:p>
          <a:p>
            <a:pPr algn="ctr">
              <a:lnSpc>
                <a:spcPts val="2240"/>
              </a:lnSpc>
            </a:pPr>
            <a:endParaRPr lang="en-US" sz="1600">
              <a:solidFill>
                <a:srgbClr val="646464"/>
              </a:solidFill>
              <a:latin typeface="Helios"/>
              <a:ea typeface="Helios"/>
              <a:cs typeface="Helios"/>
              <a:sym typeface="Helios"/>
            </a:endParaRPr>
          </a:p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NO additional Member discount applies!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26193" y="6920060"/>
            <a:ext cx="429333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Pricing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66043" y="6941712"/>
            <a:ext cx="3862768" cy="4114800"/>
          </a:xfrm>
          <a:custGeom>
            <a:avLst/>
            <a:gdLst/>
            <a:ahLst/>
            <a:cxnLst/>
            <a:rect l="l" t="t" r="r" b="b"/>
            <a:pathLst>
              <a:path w="3862768" h="4114800">
                <a:moveTo>
                  <a:pt x="0" y="0"/>
                </a:moveTo>
                <a:lnTo>
                  <a:pt x="3862768" y="0"/>
                </a:lnTo>
                <a:lnTo>
                  <a:pt x="3862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19175" y="4444391"/>
            <a:ext cx="16230600" cy="4447922"/>
            <a:chOff x="0" y="0"/>
            <a:chExt cx="4274726" cy="11714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171469"/>
            </a:xfrm>
            <a:custGeom>
              <a:avLst/>
              <a:gdLst/>
              <a:ahLst/>
              <a:cxnLst/>
              <a:rect l="l" t="t" r="r" b="b"/>
              <a:pathLst>
                <a:path w="4274726" h="1171469">
                  <a:moveTo>
                    <a:pt x="0" y="0"/>
                  </a:moveTo>
                  <a:lnTo>
                    <a:pt x="4274726" y="0"/>
                  </a:lnTo>
                  <a:lnTo>
                    <a:pt x="4274726" y="1171469"/>
                  </a:lnTo>
                  <a:lnTo>
                    <a:pt x="0" y="117146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1209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9153525" y="4785595"/>
            <a:ext cx="0" cy="3341632"/>
          </a:xfrm>
          <a:prstGeom prst="line">
            <a:avLst/>
          </a:prstGeom>
          <a:ln w="19050" cap="flat">
            <a:solidFill>
              <a:srgbClr val="C9CB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87492" y="-915828"/>
            <a:ext cx="2310566" cy="2372854"/>
          </a:xfrm>
          <a:custGeom>
            <a:avLst/>
            <a:gdLst/>
            <a:ahLst/>
            <a:cxnLst/>
            <a:rect l="l" t="t" r="r" b="b"/>
            <a:pathLst>
              <a:path w="2310566" h="2372854">
                <a:moveTo>
                  <a:pt x="0" y="0"/>
                </a:moveTo>
                <a:lnTo>
                  <a:pt x="2310567" y="0"/>
                </a:lnTo>
                <a:lnTo>
                  <a:pt x="2310567" y="2372853"/>
                </a:lnTo>
                <a:lnTo>
                  <a:pt x="0" y="2372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23075" y="5439772"/>
            <a:ext cx="2728380" cy="2687455"/>
          </a:xfrm>
          <a:custGeom>
            <a:avLst/>
            <a:gdLst/>
            <a:ahLst/>
            <a:cxnLst/>
            <a:rect l="l" t="t" r="r" b="b"/>
            <a:pathLst>
              <a:path w="2728380" h="2687455">
                <a:moveTo>
                  <a:pt x="0" y="0"/>
                </a:moveTo>
                <a:lnTo>
                  <a:pt x="2728380" y="0"/>
                </a:lnTo>
                <a:lnTo>
                  <a:pt x="2728380" y="2687455"/>
                </a:lnTo>
                <a:lnTo>
                  <a:pt x="0" y="26874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526182" y="5354505"/>
            <a:ext cx="2627694" cy="2627694"/>
          </a:xfrm>
          <a:custGeom>
            <a:avLst/>
            <a:gdLst/>
            <a:ahLst/>
            <a:cxnLst/>
            <a:rect l="l" t="t" r="r" b="b"/>
            <a:pathLst>
              <a:path w="2627694" h="2627694">
                <a:moveTo>
                  <a:pt x="0" y="0"/>
                </a:moveTo>
                <a:lnTo>
                  <a:pt x="2627694" y="0"/>
                </a:lnTo>
                <a:lnTo>
                  <a:pt x="2627694" y="2627694"/>
                </a:lnTo>
                <a:lnTo>
                  <a:pt x="0" y="26276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964479" y="807787"/>
            <a:ext cx="8339992" cy="219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7750" i="1">
                <a:solidFill>
                  <a:srgbClr val="183146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Questions &amp; </a:t>
            </a:r>
            <a:r>
              <a:rPr lang="en-US" sz="7750" i="1">
                <a:solidFill>
                  <a:srgbClr val="95BFB2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Follow 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26466" y="6265847"/>
            <a:ext cx="2861618" cy="106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19 companies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646464"/>
              </a:solidFill>
              <a:latin typeface="Helios"/>
              <a:ea typeface="Helios"/>
              <a:cs typeface="Helios"/>
              <a:sym typeface="Helios"/>
            </a:endParaRPr>
          </a:p>
          <a:p>
            <a:pPr marL="431802" lvl="1" indent="-215901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25 total categories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20193" y="6265847"/>
            <a:ext cx="286161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Other questions?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924105" y="8481818"/>
            <a:ext cx="2345842" cy="2375536"/>
          </a:xfrm>
          <a:custGeom>
            <a:avLst/>
            <a:gdLst/>
            <a:ahLst/>
            <a:cxnLst/>
            <a:rect l="l" t="t" r="r" b="b"/>
            <a:pathLst>
              <a:path w="2345842" h="2375536">
                <a:moveTo>
                  <a:pt x="0" y="0"/>
                </a:moveTo>
                <a:lnTo>
                  <a:pt x="2345842" y="0"/>
                </a:lnTo>
                <a:lnTo>
                  <a:pt x="2345842" y="2375536"/>
                </a:lnTo>
                <a:lnTo>
                  <a:pt x="0" y="2375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7378709" y="6962641"/>
            <a:ext cx="3530581" cy="0"/>
          </a:xfrm>
          <a:prstGeom prst="line">
            <a:avLst/>
          </a:prstGeom>
          <a:ln w="19050" cap="flat">
            <a:solidFill>
              <a:srgbClr val="1831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1442266" y="1224280"/>
            <a:ext cx="2112793" cy="0"/>
          </a:xfrm>
          <a:prstGeom prst="line">
            <a:avLst/>
          </a:prstGeom>
          <a:ln w="19050" cap="flat">
            <a:solidFill>
              <a:srgbClr val="1831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4732940" y="1224280"/>
            <a:ext cx="2112793" cy="0"/>
          </a:xfrm>
          <a:prstGeom prst="line">
            <a:avLst/>
          </a:prstGeom>
          <a:ln w="19050" cap="flat">
            <a:solidFill>
              <a:srgbClr val="18314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706892" y="-1716108"/>
            <a:ext cx="3105864" cy="2744808"/>
          </a:xfrm>
          <a:custGeom>
            <a:avLst/>
            <a:gdLst/>
            <a:ahLst/>
            <a:cxnLst/>
            <a:rect l="l" t="t" r="r" b="b"/>
            <a:pathLst>
              <a:path w="3105864" h="2744808">
                <a:moveTo>
                  <a:pt x="0" y="0"/>
                </a:moveTo>
                <a:lnTo>
                  <a:pt x="3105865" y="0"/>
                </a:lnTo>
                <a:lnTo>
                  <a:pt x="3105865" y="2744808"/>
                </a:lnTo>
                <a:lnTo>
                  <a:pt x="0" y="27448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646607" y="1234114"/>
            <a:ext cx="12689386" cy="1336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1"/>
              </a:lnSpc>
            </a:pPr>
            <a:r>
              <a:rPr lang="en-US" sz="7750" i="1">
                <a:solidFill>
                  <a:srgbClr val="183146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Game Plan </a:t>
            </a:r>
            <a:r>
              <a:rPr lang="en-US" sz="7750" i="1">
                <a:solidFill>
                  <a:srgbClr val="95BFB2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2023 vs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35365" y="981075"/>
            <a:ext cx="501727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Game Plan Sales to date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849325" y="2856515"/>
            <a:ext cx="5247503" cy="6125560"/>
            <a:chOff x="0" y="0"/>
            <a:chExt cx="1382059" cy="16133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82059" cy="1613316"/>
            </a:xfrm>
            <a:custGeom>
              <a:avLst/>
              <a:gdLst/>
              <a:ahLst/>
              <a:cxnLst/>
              <a:rect l="l" t="t" r="r" b="b"/>
              <a:pathLst>
                <a:path w="1382059" h="1613316">
                  <a:moveTo>
                    <a:pt x="14754" y="0"/>
                  </a:moveTo>
                  <a:lnTo>
                    <a:pt x="1367305" y="0"/>
                  </a:lnTo>
                  <a:cubicBezTo>
                    <a:pt x="1371218" y="0"/>
                    <a:pt x="1374971" y="1554"/>
                    <a:pt x="1377737" y="4321"/>
                  </a:cubicBezTo>
                  <a:cubicBezTo>
                    <a:pt x="1380504" y="7088"/>
                    <a:pt x="1382059" y="10841"/>
                    <a:pt x="1382059" y="14754"/>
                  </a:cubicBezTo>
                  <a:lnTo>
                    <a:pt x="1382059" y="1598563"/>
                  </a:lnTo>
                  <a:cubicBezTo>
                    <a:pt x="1382059" y="1602476"/>
                    <a:pt x="1380504" y="1606228"/>
                    <a:pt x="1377737" y="1608995"/>
                  </a:cubicBezTo>
                  <a:cubicBezTo>
                    <a:pt x="1374971" y="1611762"/>
                    <a:pt x="1371218" y="1613316"/>
                    <a:pt x="1367305" y="1613316"/>
                  </a:cubicBezTo>
                  <a:lnTo>
                    <a:pt x="14754" y="1613316"/>
                  </a:lnTo>
                  <a:cubicBezTo>
                    <a:pt x="10841" y="1613316"/>
                    <a:pt x="7088" y="1611762"/>
                    <a:pt x="4321" y="1608995"/>
                  </a:cubicBezTo>
                  <a:cubicBezTo>
                    <a:pt x="1554" y="1606228"/>
                    <a:pt x="0" y="1602476"/>
                    <a:pt x="0" y="1598563"/>
                  </a:cubicBezTo>
                  <a:lnTo>
                    <a:pt x="0" y="14754"/>
                  </a:lnTo>
                  <a:cubicBezTo>
                    <a:pt x="0" y="10841"/>
                    <a:pt x="1554" y="7088"/>
                    <a:pt x="4321" y="4321"/>
                  </a:cubicBezTo>
                  <a:cubicBezTo>
                    <a:pt x="7088" y="1554"/>
                    <a:pt x="10841" y="0"/>
                    <a:pt x="14754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82059" cy="16514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682160" y="5637349"/>
            <a:ext cx="1206553" cy="1590541"/>
            <a:chOff x="0" y="0"/>
            <a:chExt cx="317775" cy="4189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7775" cy="418908"/>
            </a:xfrm>
            <a:custGeom>
              <a:avLst/>
              <a:gdLst/>
              <a:ahLst/>
              <a:cxnLst/>
              <a:rect l="l" t="t" r="r" b="b"/>
              <a:pathLst>
                <a:path w="317775" h="418908">
                  <a:moveTo>
                    <a:pt x="0" y="0"/>
                  </a:moveTo>
                  <a:lnTo>
                    <a:pt x="317775" y="0"/>
                  </a:lnTo>
                  <a:lnTo>
                    <a:pt x="317775" y="418908"/>
                  </a:lnTo>
                  <a:lnTo>
                    <a:pt x="0" y="418908"/>
                  </a:lnTo>
                  <a:close/>
                </a:path>
              </a:pathLst>
            </a:custGeom>
            <a:solidFill>
              <a:srgbClr val="0D6A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17775" cy="45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39180" y="5875707"/>
            <a:ext cx="1206553" cy="1377851"/>
            <a:chOff x="0" y="0"/>
            <a:chExt cx="317775" cy="3628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7775" cy="362891"/>
            </a:xfrm>
            <a:custGeom>
              <a:avLst/>
              <a:gdLst/>
              <a:ahLst/>
              <a:cxnLst/>
              <a:rect l="l" t="t" r="r" b="b"/>
              <a:pathLst>
                <a:path w="317775" h="362891">
                  <a:moveTo>
                    <a:pt x="0" y="0"/>
                  </a:moveTo>
                  <a:lnTo>
                    <a:pt x="317775" y="0"/>
                  </a:lnTo>
                  <a:lnTo>
                    <a:pt x="317775" y="362891"/>
                  </a:lnTo>
                  <a:lnTo>
                    <a:pt x="0" y="362891"/>
                  </a:lnTo>
                  <a:close/>
                </a:path>
              </a:pathLst>
            </a:custGeom>
            <a:solidFill>
              <a:srgbClr val="95BF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17775" cy="4009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581213" y="4364878"/>
            <a:ext cx="1322488" cy="75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</a:pPr>
            <a:r>
              <a:rPr lang="en-US" sz="4381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461k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814359" y="7487330"/>
            <a:ext cx="942157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2023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187150" y="3126790"/>
            <a:ext cx="2828681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Revenue Year to date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886715" y="2769339"/>
            <a:ext cx="5241611" cy="6212736"/>
            <a:chOff x="0" y="0"/>
            <a:chExt cx="1380507" cy="163627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80507" cy="1636276"/>
            </a:xfrm>
            <a:custGeom>
              <a:avLst/>
              <a:gdLst/>
              <a:ahLst/>
              <a:cxnLst/>
              <a:rect l="l" t="t" r="r" b="b"/>
              <a:pathLst>
                <a:path w="1380507" h="1636276">
                  <a:moveTo>
                    <a:pt x="14770" y="0"/>
                  </a:moveTo>
                  <a:lnTo>
                    <a:pt x="1365737" y="0"/>
                  </a:lnTo>
                  <a:cubicBezTo>
                    <a:pt x="1373894" y="0"/>
                    <a:pt x="1380507" y="6613"/>
                    <a:pt x="1380507" y="14770"/>
                  </a:cubicBezTo>
                  <a:lnTo>
                    <a:pt x="1380507" y="1621506"/>
                  </a:lnTo>
                  <a:cubicBezTo>
                    <a:pt x="1380507" y="1629664"/>
                    <a:pt x="1373894" y="1636276"/>
                    <a:pt x="1365737" y="1636276"/>
                  </a:cubicBezTo>
                  <a:lnTo>
                    <a:pt x="14770" y="1636276"/>
                  </a:lnTo>
                  <a:cubicBezTo>
                    <a:pt x="6613" y="1636276"/>
                    <a:pt x="0" y="1629664"/>
                    <a:pt x="0" y="1621506"/>
                  </a:cubicBezTo>
                  <a:lnTo>
                    <a:pt x="0" y="14770"/>
                  </a:lnTo>
                  <a:cubicBezTo>
                    <a:pt x="0" y="6613"/>
                    <a:pt x="6613" y="0"/>
                    <a:pt x="14770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380507" cy="1674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151213" y="5637349"/>
            <a:ext cx="1206553" cy="1590541"/>
            <a:chOff x="0" y="0"/>
            <a:chExt cx="317775" cy="41890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17775" cy="418908"/>
            </a:xfrm>
            <a:custGeom>
              <a:avLst/>
              <a:gdLst/>
              <a:ahLst/>
              <a:cxnLst/>
              <a:rect l="l" t="t" r="r" b="b"/>
              <a:pathLst>
                <a:path w="317775" h="418908">
                  <a:moveTo>
                    <a:pt x="0" y="0"/>
                  </a:moveTo>
                  <a:lnTo>
                    <a:pt x="317775" y="0"/>
                  </a:lnTo>
                  <a:lnTo>
                    <a:pt x="317775" y="418908"/>
                  </a:lnTo>
                  <a:lnTo>
                    <a:pt x="0" y="418908"/>
                  </a:lnTo>
                  <a:close/>
                </a:path>
              </a:pathLst>
            </a:custGeom>
            <a:solidFill>
              <a:srgbClr val="0D6A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317775" cy="45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663167" y="5787736"/>
            <a:ext cx="1206553" cy="1440155"/>
            <a:chOff x="0" y="0"/>
            <a:chExt cx="317775" cy="3793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17775" cy="379300"/>
            </a:xfrm>
            <a:custGeom>
              <a:avLst/>
              <a:gdLst/>
              <a:ahLst/>
              <a:cxnLst/>
              <a:rect l="l" t="t" r="r" b="b"/>
              <a:pathLst>
                <a:path w="317775" h="379300">
                  <a:moveTo>
                    <a:pt x="0" y="0"/>
                  </a:moveTo>
                  <a:lnTo>
                    <a:pt x="317775" y="0"/>
                  </a:lnTo>
                  <a:lnTo>
                    <a:pt x="317775" y="379300"/>
                  </a:lnTo>
                  <a:lnTo>
                    <a:pt x="0" y="379300"/>
                  </a:lnTo>
                  <a:close/>
                </a:path>
              </a:pathLst>
            </a:custGeom>
            <a:solidFill>
              <a:srgbClr val="95BF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317775" cy="417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24540" y="3039614"/>
            <a:ext cx="3870003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Droid Serif"/>
                <a:ea typeface="Droid Serif"/>
                <a:cs typeface="Droid Serif"/>
                <a:sym typeface="Droid Serif"/>
              </a:rPr>
              <a:t>Orders with Game Plan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624193" y="4364878"/>
            <a:ext cx="1322488" cy="75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</a:pPr>
            <a:r>
              <a:rPr lang="en-US" sz="4381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488k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795365" y="7487330"/>
            <a:ext cx="942157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815943" y="7521938"/>
            <a:ext cx="942157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2025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283411" y="7487330"/>
            <a:ext cx="942157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2023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330331" y="8367122"/>
            <a:ext cx="4665672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4" lvl="1" indent="-172722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2023 had 196 orders with Game Plan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35278" y="4694997"/>
            <a:ext cx="1322488" cy="75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</a:pPr>
            <a:r>
              <a:rPr lang="en-US" sz="4381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107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605199" y="4694997"/>
            <a:ext cx="1322488" cy="75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3"/>
              </a:lnSpc>
            </a:pPr>
            <a:r>
              <a:rPr lang="en-US" sz="4381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101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106493" y="8367122"/>
            <a:ext cx="4665672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4" lvl="1" indent="-172722" algn="l">
              <a:lnSpc>
                <a:spcPts val="2240"/>
              </a:lnSpc>
              <a:buFont typeface="Arial"/>
              <a:buChar char="•"/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2023 total Game Plan Revenue was 855k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79772" y="2763418"/>
            <a:ext cx="1498451" cy="1412291"/>
          </a:xfrm>
          <a:custGeom>
            <a:avLst/>
            <a:gdLst/>
            <a:ahLst/>
            <a:cxnLst/>
            <a:rect l="l" t="t" r="r" b="b"/>
            <a:pathLst>
              <a:path w="1498451" h="1412291">
                <a:moveTo>
                  <a:pt x="0" y="0"/>
                </a:moveTo>
                <a:lnTo>
                  <a:pt x="1498452" y="0"/>
                </a:lnTo>
                <a:lnTo>
                  <a:pt x="1498452" y="1412290"/>
                </a:lnTo>
                <a:lnTo>
                  <a:pt x="0" y="1412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617447" y="-2620504"/>
            <a:ext cx="4053078" cy="4114800"/>
          </a:xfrm>
          <a:custGeom>
            <a:avLst/>
            <a:gdLst/>
            <a:ahLst/>
            <a:cxnLst/>
            <a:rect l="l" t="t" r="r" b="b"/>
            <a:pathLst>
              <a:path w="4053078" h="4114800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79772" y="8714256"/>
            <a:ext cx="2308758" cy="2597759"/>
          </a:xfrm>
          <a:custGeom>
            <a:avLst/>
            <a:gdLst/>
            <a:ahLst/>
            <a:cxnLst/>
            <a:rect l="l" t="t" r="r" b="b"/>
            <a:pathLst>
              <a:path w="2308758" h="2597759">
                <a:moveTo>
                  <a:pt x="0" y="0"/>
                </a:moveTo>
                <a:lnTo>
                  <a:pt x="2308758" y="0"/>
                </a:lnTo>
                <a:lnTo>
                  <a:pt x="2308758" y="2597759"/>
                </a:lnTo>
                <a:lnTo>
                  <a:pt x="0" y="2597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662428"/>
            <a:ext cx="16230600" cy="2983631"/>
            <a:chOff x="0" y="0"/>
            <a:chExt cx="21640800" cy="397817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1640800" cy="3978174"/>
              <a:chOff x="0" y="0"/>
              <a:chExt cx="4274726" cy="78581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274726" cy="785812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785812">
                    <a:moveTo>
                      <a:pt x="4770" y="0"/>
                    </a:moveTo>
                    <a:lnTo>
                      <a:pt x="4269956" y="0"/>
                    </a:lnTo>
                    <a:cubicBezTo>
                      <a:pt x="4271221" y="0"/>
                      <a:pt x="4272434" y="503"/>
                      <a:pt x="4273329" y="1397"/>
                    </a:cubicBezTo>
                    <a:cubicBezTo>
                      <a:pt x="4274223" y="2292"/>
                      <a:pt x="4274726" y="3505"/>
                      <a:pt x="4274726" y="4770"/>
                    </a:cubicBezTo>
                    <a:lnTo>
                      <a:pt x="4274726" y="781042"/>
                    </a:lnTo>
                    <a:cubicBezTo>
                      <a:pt x="4274726" y="782307"/>
                      <a:pt x="4274223" y="783521"/>
                      <a:pt x="4273329" y="784415"/>
                    </a:cubicBezTo>
                    <a:cubicBezTo>
                      <a:pt x="4272434" y="785310"/>
                      <a:pt x="4271221" y="785812"/>
                      <a:pt x="4269956" y="785812"/>
                    </a:cubicBezTo>
                    <a:lnTo>
                      <a:pt x="4770" y="785812"/>
                    </a:lnTo>
                    <a:cubicBezTo>
                      <a:pt x="3505" y="785812"/>
                      <a:pt x="2292" y="785310"/>
                      <a:pt x="1397" y="784415"/>
                    </a:cubicBezTo>
                    <a:cubicBezTo>
                      <a:pt x="503" y="783521"/>
                      <a:pt x="0" y="782307"/>
                      <a:pt x="0" y="781042"/>
                    </a:cubicBezTo>
                    <a:lnTo>
                      <a:pt x="0" y="4770"/>
                    </a:lnTo>
                    <a:cubicBezTo>
                      <a:pt x="0" y="3505"/>
                      <a:pt x="503" y="2292"/>
                      <a:pt x="1397" y="1397"/>
                    </a:cubicBezTo>
                    <a:cubicBezTo>
                      <a:pt x="2292" y="503"/>
                      <a:pt x="3505" y="0"/>
                      <a:pt x="4770" y="0"/>
                    </a:cubicBezTo>
                    <a:close/>
                  </a:path>
                </a:pathLst>
              </a:custGeom>
              <a:solidFill>
                <a:srgbClr val="F2F1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74726" cy="8239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621579" y="545512"/>
              <a:ext cx="13532877" cy="2944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26"/>
                </a:lnSpc>
              </a:pPr>
              <a:r>
                <a:rPr lang="en-US" sz="7750" i="1">
                  <a:solidFill>
                    <a:srgbClr val="183146"/>
                  </a:solidFill>
                  <a:latin typeface="Droid Serif Italics"/>
                  <a:ea typeface="Droid Serif Italics"/>
                  <a:cs typeface="Droid Serif Italics"/>
                  <a:sym typeface="Droid Serif Italics"/>
                </a:rPr>
                <a:t>Distribution changes </a:t>
              </a:r>
            </a:p>
            <a:p>
              <a:pPr algn="ctr">
                <a:lnSpc>
                  <a:spcPts val="8526"/>
                </a:lnSpc>
              </a:pPr>
              <a:r>
                <a:rPr lang="en-US" sz="7750" i="1">
                  <a:solidFill>
                    <a:srgbClr val="95BFB2"/>
                  </a:solidFill>
                  <a:latin typeface="Droid Serif Italics"/>
                  <a:ea typeface="Droid Serif Italics"/>
                  <a:cs typeface="Droid Serif Italics"/>
                  <a:sym typeface="Droid Serif Italics"/>
                </a:rPr>
                <a:t>for 2025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126808" y="2250316"/>
            <a:ext cx="5333988" cy="6903726"/>
          </a:xfrm>
          <a:custGeom>
            <a:avLst/>
            <a:gdLst/>
            <a:ahLst/>
            <a:cxnLst/>
            <a:rect l="l" t="t" r="r" b="b"/>
            <a:pathLst>
              <a:path w="5333988" h="6903726">
                <a:moveTo>
                  <a:pt x="0" y="0"/>
                </a:moveTo>
                <a:lnTo>
                  <a:pt x="5333988" y="0"/>
                </a:lnTo>
                <a:lnTo>
                  <a:pt x="5333988" y="6903727"/>
                </a:lnTo>
                <a:lnTo>
                  <a:pt x="0" y="6903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089859" y="5152851"/>
            <a:ext cx="7314030" cy="158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6"/>
              </a:lnSpc>
            </a:pPr>
            <a:r>
              <a:rPr lang="en-US" sz="454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At show distribution of </a:t>
            </a:r>
            <a:r>
              <a:rPr lang="en-US" sz="4540" b="1">
                <a:solidFill>
                  <a:srgbClr val="0D6A9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category focused</a:t>
            </a:r>
            <a:r>
              <a:rPr lang="en-US" sz="454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 books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79772" y="2763418"/>
            <a:ext cx="1498451" cy="1412291"/>
          </a:xfrm>
          <a:custGeom>
            <a:avLst/>
            <a:gdLst/>
            <a:ahLst/>
            <a:cxnLst/>
            <a:rect l="l" t="t" r="r" b="b"/>
            <a:pathLst>
              <a:path w="1498451" h="1412291">
                <a:moveTo>
                  <a:pt x="0" y="0"/>
                </a:moveTo>
                <a:lnTo>
                  <a:pt x="1498452" y="0"/>
                </a:lnTo>
                <a:lnTo>
                  <a:pt x="1498452" y="1412290"/>
                </a:lnTo>
                <a:lnTo>
                  <a:pt x="0" y="1412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662428"/>
            <a:ext cx="16230600" cy="2983631"/>
            <a:chOff x="0" y="0"/>
            <a:chExt cx="4274726" cy="7858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785812"/>
            </a:xfrm>
            <a:custGeom>
              <a:avLst/>
              <a:gdLst/>
              <a:ahLst/>
              <a:cxnLst/>
              <a:rect l="l" t="t" r="r" b="b"/>
              <a:pathLst>
                <a:path w="4274726" h="785812">
                  <a:moveTo>
                    <a:pt x="4770" y="0"/>
                  </a:moveTo>
                  <a:lnTo>
                    <a:pt x="4269956" y="0"/>
                  </a:lnTo>
                  <a:cubicBezTo>
                    <a:pt x="4271221" y="0"/>
                    <a:pt x="4272434" y="503"/>
                    <a:pt x="4273329" y="1397"/>
                  </a:cubicBezTo>
                  <a:cubicBezTo>
                    <a:pt x="4274223" y="2292"/>
                    <a:pt x="4274726" y="3505"/>
                    <a:pt x="4274726" y="4770"/>
                  </a:cubicBezTo>
                  <a:lnTo>
                    <a:pt x="4274726" y="781042"/>
                  </a:lnTo>
                  <a:cubicBezTo>
                    <a:pt x="4274726" y="782307"/>
                    <a:pt x="4274223" y="783521"/>
                    <a:pt x="4273329" y="784415"/>
                  </a:cubicBezTo>
                  <a:cubicBezTo>
                    <a:pt x="4272434" y="785310"/>
                    <a:pt x="4271221" y="785812"/>
                    <a:pt x="4269956" y="785812"/>
                  </a:cubicBezTo>
                  <a:lnTo>
                    <a:pt x="4770" y="785812"/>
                  </a:lnTo>
                  <a:cubicBezTo>
                    <a:pt x="3505" y="785812"/>
                    <a:pt x="2292" y="785310"/>
                    <a:pt x="1397" y="784415"/>
                  </a:cubicBezTo>
                  <a:cubicBezTo>
                    <a:pt x="503" y="783521"/>
                    <a:pt x="0" y="782307"/>
                    <a:pt x="0" y="781042"/>
                  </a:cubicBezTo>
                  <a:lnTo>
                    <a:pt x="0" y="4770"/>
                  </a:lnTo>
                  <a:cubicBezTo>
                    <a:pt x="0" y="3505"/>
                    <a:pt x="503" y="2292"/>
                    <a:pt x="1397" y="1397"/>
                  </a:cubicBezTo>
                  <a:cubicBezTo>
                    <a:pt x="2292" y="503"/>
                    <a:pt x="3505" y="0"/>
                    <a:pt x="4770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823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6417313" y="4837352"/>
            <a:ext cx="0" cy="3341632"/>
          </a:xfrm>
          <a:prstGeom prst="line">
            <a:avLst/>
          </a:prstGeom>
          <a:ln w="19050" cap="flat">
            <a:solidFill>
              <a:srgbClr val="C9CB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V="1">
            <a:off x="11873693" y="4837352"/>
            <a:ext cx="0" cy="3341632"/>
          </a:xfrm>
          <a:prstGeom prst="line">
            <a:avLst/>
          </a:prstGeom>
          <a:ln w="19050" cap="flat">
            <a:solidFill>
              <a:srgbClr val="C9CB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26609" y="4757162"/>
            <a:ext cx="1473154" cy="1575566"/>
          </a:xfrm>
          <a:custGeom>
            <a:avLst/>
            <a:gdLst/>
            <a:ahLst/>
            <a:cxnLst/>
            <a:rect l="l" t="t" r="r" b="b"/>
            <a:pathLst>
              <a:path w="1473154" h="1575566">
                <a:moveTo>
                  <a:pt x="0" y="0"/>
                </a:moveTo>
                <a:lnTo>
                  <a:pt x="1473154" y="0"/>
                </a:lnTo>
                <a:lnTo>
                  <a:pt x="1473154" y="1575566"/>
                </a:lnTo>
                <a:lnTo>
                  <a:pt x="0" y="1575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617447" y="-2620504"/>
            <a:ext cx="4053078" cy="4114800"/>
          </a:xfrm>
          <a:custGeom>
            <a:avLst/>
            <a:gdLst/>
            <a:ahLst/>
            <a:cxnLst/>
            <a:rect l="l" t="t" r="r" b="b"/>
            <a:pathLst>
              <a:path w="4053078" h="4114800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379772" y="8714256"/>
            <a:ext cx="2308758" cy="2597759"/>
          </a:xfrm>
          <a:custGeom>
            <a:avLst/>
            <a:gdLst/>
            <a:ahLst/>
            <a:cxnLst/>
            <a:rect l="l" t="t" r="r" b="b"/>
            <a:pathLst>
              <a:path w="2308758" h="2597759">
                <a:moveTo>
                  <a:pt x="0" y="0"/>
                </a:moveTo>
                <a:lnTo>
                  <a:pt x="2308758" y="0"/>
                </a:lnTo>
                <a:lnTo>
                  <a:pt x="2308758" y="2597759"/>
                </a:lnTo>
                <a:lnTo>
                  <a:pt x="0" y="25977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073630" y="4957267"/>
            <a:ext cx="1213310" cy="1327836"/>
          </a:xfrm>
          <a:custGeom>
            <a:avLst/>
            <a:gdLst/>
            <a:ahLst/>
            <a:cxnLst/>
            <a:rect l="l" t="t" r="r" b="b"/>
            <a:pathLst>
              <a:path w="1213310" h="1327836">
                <a:moveTo>
                  <a:pt x="0" y="0"/>
                </a:moveTo>
                <a:lnTo>
                  <a:pt x="1213310" y="0"/>
                </a:lnTo>
                <a:lnTo>
                  <a:pt x="1213310" y="1327836"/>
                </a:lnTo>
                <a:lnTo>
                  <a:pt x="0" y="13278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428757" y="4858689"/>
            <a:ext cx="1433493" cy="1524992"/>
          </a:xfrm>
          <a:custGeom>
            <a:avLst/>
            <a:gdLst/>
            <a:ahLst/>
            <a:cxnLst/>
            <a:rect l="l" t="t" r="r" b="b"/>
            <a:pathLst>
              <a:path w="1433493" h="1524992">
                <a:moveTo>
                  <a:pt x="0" y="0"/>
                </a:moveTo>
                <a:lnTo>
                  <a:pt x="1433492" y="0"/>
                </a:lnTo>
                <a:lnTo>
                  <a:pt x="1433492" y="1524992"/>
                </a:lnTo>
                <a:lnTo>
                  <a:pt x="0" y="15249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452341" y="1085850"/>
            <a:ext cx="7383317" cy="219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7750" i="1">
                <a:solidFill>
                  <a:srgbClr val="183146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Distribution </a:t>
            </a:r>
            <a:r>
              <a:rPr lang="en-US" sz="7750" b="1">
                <a:solidFill>
                  <a:srgbClr val="95BFB2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Plans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08228" y="7441855"/>
            <a:ext cx="3544113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Located through all halls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71943" y="7441855"/>
            <a:ext cx="3544113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Designing bins &amp; signage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08228" y="6585415"/>
            <a:ext cx="354411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3 - 7 bin locations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71943" y="6585415"/>
            <a:ext cx="3544113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Special bins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96754" y="7423838"/>
            <a:ext cx="3544113" cy="2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Included in all at-show copies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35659" y="6585415"/>
            <a:ext cx="4293339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Includes Sustainability Finder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0"/>
                </a:moveTo>
                <a:lnTo>
                  <a:pt x="0" y="18288000"/>
                </a:lnTo>
                <a:lnTo>
                  <a:pt x="10287000" y="18288000"/>
                </a:lnTo>
                <a:lnTo>
                  <a:pt x="1028700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51" r="-12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411638" y="4937001"/>
            <a:ext cx="13464725" cy="0"/>
          </a:xfrm>
          <a:prstGeom prst="line">
            <a:avLst/>
          </a:prstGeom>
          <a:ln w="952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69489" y="4451707"/>
            <a:ext cx="707679" cy="204761"/>
          </a:xfrm>
          <a:custGeom>
            <a:avLst/>
            <a:gdLst/>
            <a:ahLst/>
            <a:cxnLst/>
            <a:rect l="l" t="t" r="r" b="b"/>
            <a:pathLst>
              <a:path w="707679" h="204761">
                <a:moveTo>
                  <a:pt x="0" y="0"/>
                </a:moveTo>
                <a:lnTo>
                  <a:pt x="707678" y="0"/>
                </a:lnTo>
                <a:lnTo>
                  <a:pt x="707678" y="204760"/>
                </a:lnTo>
                <a:lnTo>
                  <a:pt x="0" y="20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543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64692" y="4451707"/>
            <a:ext cx="707679" cy="204761"/>
          </a:xfrm>
          <a:custGeom>
            <a:avLst/>
            <a:gdLst/>
            <a:ahLst/>
            <a:cxnLst/>
            <a:rect l="l" t="t" r="r" b="b"/>
            <a:pathLst>
              <a:path w="707679" h="204761">
                <a:moveTo>
                  <a:pt x="0" y="0"/>
                </a:moveTo>
                <a:lnTo>
                  <a:pt x="707679" y="0"/>
                </a:lnTo>
                <a:lnTo>
                  <a:pt x="707679" y="204760"/>
                </a:lnTo>
                <a:lnTo>
                  <a:pt x="0" y="20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543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860779" y="4451707"/>
            <a:ext cx="707679" cy="204761"/>
          </a:xfrm>
          <a:custGeom>
            <a:avLst/>
            <a:gdLst/>
            <a:ahLst/>
            <a:cxnLst/>
            <a:rect l="l" t="t" r="r" b="b"/>
            <a:pathLst>
              <a:path w="707679" h="204761">
                <a:moveTo>
                  <a:pt x="0" y="0"/>
                </a:moveTo>
                <a:lnTo>
                  <a:pt x="707678" y="0"/>
                </a:lnTo>
                <a:lnTo>
                  <a:pt x="707678" y="204760"/>
                </a:lnTo>
                <a:lnTo>
                  <a:pt x="0" y="20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543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558658" y="4451707"/>
            <a:ext cx="707679" cy="204761"/>
          </a:xfrm>
          <a:custGeom>
            <a:avLst/>
            <a:gdLst/>
            <a:ahLst/>
            <a:cxnLst/>
            <a:rect l="l" t="t" r="r" b="b"/>
            <a:pathLst>
              <a:path w="707679" h="204761">
                <a:moveTo>
                  <a:pt x="0" y="0"/>
                </a:moveTo>
                <a:lnTo>
                  <a:pt x="707678" y="0"/>
                </a:lnTo>
                <a:lnTo>
                  <a:pt x="707678" y="204760"/>
                </a:lnTo>
                <a:lnTo>
                  <a:pt x="0" y="20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543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256536" y="4451707"/>
            <a:ext cx="707679" cy="204761"/>
          </a:xfrm>
          <a:custGeom>
            <a:avLst/>
            <a:gdLst/>
            <a:ahLst/>
            <a:cxnLst/>
            <a:rect l="l" t="t" r="r" b="b"/>
            <a:pathLst>
              <a:path w="707679" h="204761">
                <a:moveTo>
                  <a:pt x="0" y="0"/>
                </a:moveTo>
                <a:lnTo>
                  <a:pt x="707679" y="0"/>
                </a:lnTo>
                <a:lnTo>
                  <a:pt x="707679" y="204760"/>
                </a:lnTo>
                <a:lnTo>
                  <a:pt x="0" y="204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543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1338635" y="3579370"/>
            <a:ext cx="2135904" cy="2725236"/>
          </a:xfrm>
          <a:custGeom>
            <a:avLst/>
            <a:gdLst/>
            <a:ahLst/>
            <a:cxnLst/>
            <a:rect l="l" t="t" r="r" b="b"/>
            <a:pathLst>
              <a:path w="2135904" h="2725236">
                <a:moveTo>
                  <a:pt x="0" y="2725236"/>
                </a:moveTo>
                <a:lnTo>
                  <a:pt x="2135904" y="2725236"/>
                </a:lnTo>
                <a:lnTo>
                  <a:pt x="2135904" y="0"/>
                </a:lnTo>
                <a:lnTo>
                  <a:pt x="0" y="0"/>
                </a:lnTo>
                <a:lnTo>
                  <a:pt x="0" y="272523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6719824" y="3569395"/>
            <a:ext cx="2135904" cy="2725236"/>
          </a:xfrm>
          <a:custGeom>
            <a:avLst/>
            <a:gdLst/>
            <a:ahLst/>
            <a:cxnLst/>
            <a:rect l="l" t="t" r="r" b="b"/>
            <a:pathLst>
              <a:path w="2135904" h="2725236">
                <a:moveTo>
                  <a:pt x="0" y="2725237"/>
                </a:moveTo>
                <a:lnTo>
                  <a:pt x="2135904" y="2725237"/>
                </a:lnTo>
                <a:lnTo>
                  <a:pt x="2135904" y="0"/>
                </a:lnTo>
                <a:lnTo>
                  <a:pt x="0" y="0"/>
                </a:lnTo>
                <a:lnTo>
                  <a:pt x="0" y="272523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12115582" y="3569395"/>
            <a:ext cx="2135904" cy="2725236"/>
          </a:xfrm>
          <a:custGeom>
            <a:avLst/>
            <a:gdLst/>
            <a:ahLst/>
            <a:cxnLst/>
            <a:rect l="l" t="t" r="r" b="b"/>
            <a:pathLst>
              <a:path w="2135904" h="2725236">
                <a:moveTo>
                  <a:pt x="0" y="2725237"/>
                </a:moveTo>
                <a:lnTo>
                  <a:pt x="2135904" y="2725237"/>
                </a:lnTo>
                <a:lnTo>
                  <a:pt x="2135904" y="0"/>
                </a:lnTo>
                <a:lnTo>
                  <a:pt x="0" y="0"/>
                </a:lnTo>
                <a:lnTo>
                  <a:pt x="0" y="272523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V="1">
            <a:off x="4023738" y="3569395"/>
            <a:ext cx="2135904" cy="2725236"/>
          </a:xfrm>
          <a:custGeom>
            <a:avLst/>
            <a:gdLst/>
            <a:ahLst/>
            <a:cxnLst/>
            <a:rect l="l" t="t" r="r" b="b"/>
            <a:pathLst>
              <a:path w="2135904" h="2725236">
                <a:moveTo>
                  <a:pt x="0" y="2725237"/>
                </a:moveTo>
                <a:lnTo>
                  <a:pt x="2135903" y="2725237"/>
                </a:lnTo>
                <a:lnTo>
                  <a:pt x="2135903" y="0"/>
                </a:lnTo>
                <a:lnTo>
                  <a:pt x="0" y="0"/>
                </a:lnTo>
                <a:lnTo>
                  <a:pt x="0" y="272523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V="1">
            <a:off x="9417703" y="3569395"/>
            <a:ext cx="2135904" cy="2725236"/>
          </a:xfrm>
          <a:custGeom>
            <a:avLst/>
            <a:gdLst/>
            <a:ahLst/>
            <a:cxnLst/>
            <a:rect l="l" t="t" r="r" b="b"/>
            <a:pathLst>
              <a:path w="2135904" h="2725236">
                <a:moveTo>
                  <a:pt x="0" y="2725237"/>
                </a:moveTo>
                <a:lnTo>
                  <a:pt x="2135904" y="2725237"/>
                </a:lnTo>
                <a:lnTo>
                  <a:pt x="2135904" y="0"/>
                </a:lnTo>
                <a:lnTo>
                  <a:pt x="0" y="0"/>
                </a:lnTo>
                <a:lnTo>
                  <a:pt x="0" y="272523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V="1">
            <a:off x="14813461" y="3569395"/>
            <a:ext cx="2135904" cy="2725236"/>
          </a:xfrm>
          <a:custGeom>
            <a:avLst/>
            <a:gdLst/>
            <a:ahLst/>
            <a:cxnLst/>
            <a:rect l="l" t="t" r="r" b="b"/>
            <a:pathLst>
              <a:path w="2135904" h="2725236">
                <a:moveTo>
                  <a:pt x="0" y="2725237"/>
                </a:moveTo>
                <a:lnTo>
                  <a:pt x="2135904" y="2725237"/>
                </a:lnTo>
                <a:lnTo>
                  <a:pt x="2135904" y="0"/>
                </a:lnTo>
                <a:lnTo>
                  <a:pt x="0" y="0"/>
                </a:lnTo>
                <a:lnTo>
                  <a:pt x="0" y="272523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322158" y="3964754"/>
            <a:ext cx="797243" cy="793256"/>
          </a:xfrm>
          <a:custGeom>
            <a:avLst/>
            <a:gdLst/>
            <a:ahLst/>
            <a:cxnLst/>
            <a:rect l="l" t="t" r="r" b="b"/>
            <a:pathLst>
              <a:path w="797243" h="793256">
                <a:moveTo>
                  <a:pt x="0" y="0"/>
                </a:moveTo>
                <a:lnTo>
                  <a:pt x="797243" y="0"/>
                </a:lnTo>
                <a:lnTo>
                  <a:pt x="797243" y="793257"/>
                </a:lnTo>
                <a:lnTo>
                  <a:pt x="0" y="793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006441" y="3948562"/>
            <a:ext cx="742152" cy="790575"/>
          </a:xfrm>
          <a:custGeom>
            <a:avLst/>
            <a:gdLst/>
            <a:ahLst/>
            <a:cxnLst/>
            <a:rect l="l" t="t" r="r" b="b"/>
            <a:pathLst>
              <a:path w="742152" h="790575">
                <a:moveTo>
                  <a:pt x="0" y="0"/>
                </a:moveTo>
                <a:lnTo>
                  <a:pt x="742152" y="0"/>
                </a:lnTo>
                <a:lnTo>
                  <a:pt x="742152" y="790575"/>
                </a:lnTo>
                <a:lnTo>
                  <a:pt x="0" y="7905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704865" y="3964754"/>
            <a:ext cx="717437" cy="758190"/>
          </a:xfrm>
          <a:custGeom>
            <a:avLst/>
            <a:gdLst/>
            <a:ahLst/>
            <a:cxnLst/>
            <a:rect l="l" t="t" r="r" b="b"/>
            <a:pathLst>
              <a:path w="717437" h="758190">
                <a:moveTo>
                  <a:pt x="0" y="0"/>
                </a:moveTo>
                <a:lnTo>
                  <a:pt x="717438" y="0"/>
                </a:lnTo>
                <a:lnTo>
                  <a:pt x="717438" y="758190"/>
                </a:lnTo>
                <a:lnTo>
                  <a:pt x="0" y="758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295295" y="3948562"/>
            <a:ext cx="913960" cy="790575"/>
          </a:xfrm>
          <a:custGeom>
            <a:avLst/>
            <a:gdLst/>
            <a:ahLst/>
            <a:cxnLst/>
            <a:rect l="l" t="t" r="r" b="b"/>
            <a:pathLst>
              <a:path w="913960" h="790575">
                <a:moveTo>
                  <a:pt x="0" y="0"/>
                </a:moveTo>
                <a:lnTo>
                  <a:pt x="913960" y="0"/>
                </a:lnTo>
                <a:lnTo>
                  <a:pt x="913960" y="790575"/>
                </a:lnTo>
                <a:lnTo>
                  <a:pt x="0" y="7905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064935" y="3945228"/>
            <a:ext cx="806314" cy="797242"/>
          </a:xfrm>
          <a:custGeom>
            <a:avLst/>
            <a:gdLst/>
            <a:ahLst/>
            <a:cxnLst/>
            <a:rect l="l" t="t" r="r" b="b"/>
            <a:pathLst>
              <a:path w="806314" h="797242">
                <a:moveTo>
                  <a:pt x="0" y="0"/>
                </a:moveTo>
                <a:lnTo>
                  <a:pt x="806314" y="0"/>
                </a:lnTo>
                <a:lnTo>
                  <a:pt x="806314" y="797242"/>
                </a:lnTo>
                <a:lnTo>
                  <a:pt x="0" y="7972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727096" y="3995829"/>
            <a:ext cx="856665" cy="696040"/>
          </a:xfrm>
          <a:custGeom>
            <a:avLst/>
            <a:gdLst/>
            <a:ahLst/>
            <a:cxnLst/>
            <a:rect l="l" t="t" r="r" b="b"/>
            <a:pathLst>
              <a:path w="856665" h="696040">
                <a:moveTo>
                  <a:pt x="0" y="0"/>
                </a:moveTo>
                <a:lnTo>
                  <a:pt x="856665" y="0"/>
                </a:lnTo>
                <a:lnTo>
                  <a:pt x="856665" y="696040"/>
                </a:lnTo>
                <a:lnTo>
                  <a:pt x="0" y="69604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4973396" y="6536644"/>
            <a:ext cx="2014331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Food Processing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80460" y="6536644"/>
            <a:ext cx="201433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Conveying, Feeding &amp; Handling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70805" y="6536644"/>
            <a:ext cx="201433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Coding, Labeling &amp; Printing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061149" y="6536644"/>
            <a:ext cx="201433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Filling, Capping &amp; Closing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51494" y="6536644"/>
            <a:ext cx="201433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Bagging, Pouching &amp; Wrapping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41838" y="6536644"/>
            <a:ext cx="201433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Multi-Packing/End-of-line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515837" y="5156076"/>
            <a:ext cx="40988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93124" y="5156076"/>
            <a:ext cx="40988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88717" y="5156076"/>
            <a:ext cx="40988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584804" y="5156076"/>
            <a:ext cx="40988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282683" y="5156076"/>
            <a:ext cx="40988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980561" y="5156076"/>
            <a:ext cx="40988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06</a:t>
            </a:r>
          </a:p>
        </p:txBody>
      </p:sp>
      <p:sp>
        <p:nvSpPr>
          <p:cNvPr id="33" name="Freeform 33"/>
          <p:cNvSpPr/>
          <p:nvPr/>
        </p:nvSpPr>
        <p:spPr>
          <a:xfrm>
            <a:off x="1808965" y="1001239"/>
            <a:ext cx="654770" cy="654770"/>
          </a:xfrm>
          <a:custGeom>
            <a:avLst/>
            <a:gdLst/>
            <a:ahLst/>
            <a:cxnLst/>
            <a:rect l="l" t="t" r="r" b="b"/>
            <a:pathLst>
              <a:path w="654770" h="654770">
                <a:moveTo>
                  <a:pt x="0" y="0"/>
                </a:moveTo>
                <a:lnTo>
                  <a:pt x="654770" y="0"/>
                </a:lnTo>
                <a:lnTo>
                  <a:pt x="654770" y="654770"/>
                </a:lnTo>
                <a:lnTo>
                  <a:pt x="0" y="65477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flipH="1">
            <a:off x="15168101" y="1203240"/>
            <a:ext cx="1103201" cy="540569"/>
          </a:xfrm>
          <a:custGeom>
            <a:avLst/>
            <a:gdLst/>
            <a:ahLst/>
            <a:cxnLst/>
            <a:rect l="l" t="t" r="r" b="b"/>
            <a:pathLst>
              <a:path w="1103201" h="540569">
                <a:moveTo>
                  <a:pt x="1103201" y="0"/>
                </a:moveTo>
                <a:lnTo>
                  <a:pt x="0" y="0"/>
                </a:lnTo>
                <a:lnTo>
                  <a:pt x="0" y="540569"/>
                </a:lnTo>
                <a:lnTo>
                  <a:pt x="1103201" y="540569"/>
                </a:lnTo>
                <a:lnTo>
                  <a:pt x="1103201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8520577">
            <a:off x="-2400287" y="-1238620"/>
            <a:ext cx="5678384" cy="2576567"/>
          </a:xfrm>
          <a:custGeom>
            <a:avLst/>
            <a:gdLst/>
            <a:ahLst/>
            <a:cxnLst/>
            <a:rect l="l" t="t" r="r" b="b"/>
            <a:pathLst>
              <a:path w="5678384" h="2576567">
                <a:moveTo>
                  <a:pt x="0" y="0"/>
                </a:moveTo>
                <a:lnTo>
                  <a:pt x="5678384" y="0"/>
                </a:lnTo>
                <a:lnTo>
                  <a:pt x="5678384" y="2576567"/>
                </a:lnTo>
                <a:lnTo>
                  <a:pt x="0" y="257656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42000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7149064" y="9680530"/>
            <a:ext cx="3160755" cy="1212940"/>
          </a:xfrm>
          <a:custGeom>
            <a:avLst/>
            <a:gdLst/>
            <a:ahLst/>
            <a:cxnLst/>
            <a:rect l="l" t="t" r="r" b="b"/>
            <a:pathLst>
              <a:path w="3160755" h="1212940">
                <a:moveTo>
                  <a:pt x="0" y="0"/>
                </a:moveTo>
                <a:lnTo>
                  <a:pt x="3160756" y="0"/>
                </a:lnTo>
                <a:lnTo>
                  <a:pt x="3160756" y="1212940"/>
                </a:lnTo>
                <a:lnTo>
                  <a:pt x="0" y="12129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960180" y="389981"/>
            <a:ext cx="16230600" cy="2983631"/>
            <a:chOff x="0" y="0"/>
            <a:chExt cx="4274726" cy="78581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274726" cy="785812"/>
            </a:xfrm>
            <a:custGeom>
              <a:avLst/>
              <a:gdLst/>
              <a:ahLst/>
              <a:cxnLst/>
              <a:rect l="l" t="t" r="r" b="b"/>
              <a:pathLst>
                <a:path w="4274726" h="785812">
                  <a:moveTo>
                    <a:pt x="4770" y="0"/>
                  </a:moveTo>
                  <a:lnTo>
                    <a:pt x="4269956" y="0"/>
                  </a:lnTo>
                  <a:cubicBezTo>
                    <a:pt x="4271221" y="0"/>
                    <a:pt x="4272434" y="503"/>
                    <a:pt x="4273329" y="1397"/>
                  </a:cubicBezTo>
                  <a:cubicBezTo>
                    <a:pt x="4274223" y="2292"/>
                    <a:pt x="4274726" y="3505"/>
                    <a:pt x="4274726" y="4770"/>
                  </a:cubicBezTo>
                  <a:lnTo>
                    <a:pt x="4274726" y="781042"/>
                  </a:lnTo>
                  <a:cubicBezTo>
                    <a:pt x="4274726" y="782307"/>
                    <a:pt x="4274223" y="783521"/>
                    <a:pt x="4273329" y="784415"/>
                  </a:cubicBezTo>
                  <a:cubicBezTo>
                    <a:pt x="4272434" y="785310"/>
                    <a:pt x="4271221" y="785812"/>
                    <a:pt x="4269956" y="785812"/>
                  </a:cubicBezTo>
                  <a:lnTo>
                    <a:pt x="4770" y="785812"/>
                  </a:lnTo>
                  <a:cubicBezTo>
                    <a:pt x="3505" y="785812"/>
                    <a:pt x="2292" y="785310"/>
                    <a:pt x="1397" y="784415"/>
                  </a:cubicBezTo>
                  <a:cubicBezTo>
                    <a:pt x="503" y="783521"/>
                    <a:pt x="0" y="782307"/>
                    <a:pt x="0" y="781042"/>
                  </a:cubicBezTo>
                  <a:lnTo>
                    <a:pt x="0" y="4770"/>
                  </a:lnTo>
                  <a:cubicBezTo>
                    <a:pt x="0" y="3505"/>
                    <a:pt x="503" y="2292"/>
                    <a:pt x="1397" y="1397"/>
                  </a:cubicBezTo>
                  <a:cubicBezTo>
                    <a:pt x="2292" y="503"/>
                    <a:pt x="3505" y="0"/>
                    <a:pt x="4770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4274726" cy="823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4351494" y="823008"/>
            <a:ext cx="10051507" cy="219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7750" i="1">
                <a:solidFill>
                  <a:srgbClr val="183146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Game Plan Category </a:t>
            </a:r>
            <a:r>
              <a:rPr lang="en-US" sz="7750" b="1">
                <a:solidFill>
                  <a:srgbClr val="95BFB2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Breakouts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644612" y="8885555"/>
            <a:ext cx="7838381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*Bins will include the Facilities &amp; Infrastructure Directory!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79772" y="2763418"/>
            <a:ext cx="1498451" cy="1412291"/>
          </a:xfrm>
          <a:custGeom>
            <a:avLst/>
            <a:gdLst/>
            <a:ahLst/>
            <a:cxnLst/>
            <a:rect l="l" t="t" r="r" b="b"/>
            <a:pathLst>
              <a:path w="1498451" h="1412291">
                <a:moveTo>
                  <a:pt x="0" y="0"/>
                </a:moveTo>
                <a:lnTo>
                  <a:pt x="1498452" y="0"/>
                </a:lnTo>
                <a:lnTo>
                  <a:pt x="1498452" y="1412290"/>
                </a:lnTo>
                <a:lnTo>
                  <a:pt x="0" y="1412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617447" y="-2620504"/>
            <a:ext cx="4053078" cy="4114800"/>
          </a:xfrm>
          <a:custGeom>
            <a:avLst/>
            <a:gdLst/>
            <a:ahLst/>
            <a:cxnLst/>
            <a:rect l="l" t="t" r="r" b="b"/>
            <a:pathLst>
              <a:path w="4053078" h="4114800">
                <a:moveTo>
                  <a:pt x="0" y="0"/>
                </a:moveTo>
                <a:lnTo>
                  <a:pt x="4053078" y="0"/>
                </a:lnTo>
                <a:lnTo>
                  <a:pt x="40530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379772" y="8714256"/>
            <a:ext cx="2308758" cy="2597759"/>
          </a:xfrm>
          <a:custGeom>
            <a:avLst/>
            <a:gdLst/>
            <a:ahLst/>
            <a:cxnLst/>
            <a:rect l="l" t="t" r="r" b="b"/>
            <a:pathLst>
              <a:path w="2308758" h="2597759">
                <a:moveTo>
                  <a:pt x="0" y="0"/>
                </a:moveTo>
                <a:lnTo>
                  <a:pt x="2308758" y="0"/>
                </a:lnTo>
                <a:lnTo>
                  <a:pt x="2308758" y="2597759"/>
                </a:lnTo>
                <a:lnTo>
                  <a:pt x="0" y="25977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49172" y="856112"/>
            <a:ext cx="16230600" cy="2983631"/>
            <a:chOff x="0" y="0"/>
            <a:chExt cx="21640800" cy="397817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1640800" cy="3978174"/>
              <a:chOff x="0" y="0"/>
              <a:chExt cx="4274726" cy="78581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274726" cy="785812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785812">
                    <a:moveTo>
                      <a:pt x="4770" y="0"/>
                    </a:moveTo>
                    <a:lnTo>
                      <a:pt x="4269956" y="0"/>
                    </a:lnTo>
                    <a:cubicBezTo>
                      <a:pt x="4271221" y="0"/>
                      <a:pt x="4272434" y="503"/>
                      <a:pt x="4273329" y="1397"/>
                    </a:cubicBezTo>
                    <a:cubicBezTo>
                      <a:pt x="4274223" y="2292"/>
                      <a:pt x="4274726" y="3505"/>
                      <a:pt x="4274726" y="4770"/>
                    </a:cubicBezTo>
                    <a:lnTo>
                      <a:pt x="4274726" y="781042"/>
                    </a:lnTo>
                    <a:cubicBezTo>
                      <a:pt x="4274726" y="782307"/>
                      <a:pt x="4274223" y="783521"/>
                      <a:pt x="4273329" y="784415"/>
                    </a:cubicBezTo>
                    <a:cubicBezTo>
                      <a:pt x="4272434" y="785310"/>
                      <a:pt x="4271221" y="785812"/>
                      <a:pt x="4269956" y="785812"/>
                    </a:cubicBezTo>
                    <a:lnTo>
                      <a:pt x="4770" y="785812"/>
                    </a:lnTo>
                    <a:cubicBezTo>
                      <a:pt x="3505" y="785812"/>
                      <a:pt x="2292" y="785310"/>
                      <a:pt x="1397" y="784415"/>
                    </a:cubicBezTo>
                    <a:cubicBezTo>
                      <a:pt x="503" y="783521"/>
                      <a:pt x="0" y="782307"/>
                      <a:pt x="0" y="781042"/>
                    </a:cubicBezTo>
                    <a:lnTo>
                      <a:pt x="0" y="4770"/>
                    </a:lnTo>
                    <a:cubicBezTo>
                      <a:pt x="0" y="3505"/>
                      <a:pt x="503" y="2292"/>
                      <a:pt x="1397" y="1397"/>
                    </a:cubicBezTo>
                    <a:cubicBezTo>
                      <a:pt x="2292" y="503"/>
                      <a:pt x="3505" y="0"/>
                      <a:pt x="4770" y="0"/>
                    </a:cubicBezTo>
                    <a:close/>
                  </a:path>
                </a:pathLst>
              </a:custGeom>
              <a:solidFill>
                <a:srgbClr val="F2F1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274726" cy="8239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8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621579" y="545512"/>
              <a:ext cx="13532877" cy="2944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26"/>
                </a:lnSpc>
              </a:pPr>
              <a:r>
                <a:rPr lang="en-US" sz="7750" i="1">
                  <a:solidFill>
                    <a:srgbClr val="183146"/>
                  </a:solidFill>
                  <a:latin typeface="Droid Serif Italics"/>
                  <a:ea typeface="Droid Serif Italics"/>
                  <a:cs typeface="Droid Serif Italics"/>
                  <a:sym typeface="Droid Serif Italics"/>
                </a:rPr>
                <a:t>Game Plan </a:t>
              </a:r>
            </a:p>
            <a:p>
              <a:pPr algn="ctr">
                <a:lnSpc>
                  <a:spcPts val="8526"/>
                </a:lnSpc>
              </a:pPr>
              <a:r>
                <a:rPr lang="en-US" sz="7750" i="1">
                  <a:solidFill>
                    <a:srgbClr val="95BFB2"/>
                  </a:solidFill>
                  <a:latin typeface="Droid Serif Italics"/>
                  <a:ea typeface="Droid Serif Italics"/>
                  <a:cs typeface="Droid Serif Italics"/>
                  <a:sym typeface="Droid Serif Italics"/>
                </a:rPr>
                <a:t>look up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9796627" y="1872330"/>
            <a:ext cx="3371300" cy="6206649"/>
          </a:xfrm>
          <a:custGeom>
            <a:avLst/>
            <a:gdLst/>
            <a:ahLst/>
            <a:cxnLst/>
            <a:rect l="l" t="t" r="r" b="b"/>
            <a:pathLst>
              <a:path w="3371300" h="6206649">
                <a:moveTo>
                  <a:pt x="0" y="0"/>
                </a:moveTo>
                <a:lnTo>
                  <a:pt x="3371299" y="0"/>
                </a:lnTo>
                <a:lnTo>
                  <a:pt x="3371299" y="6206649"/>
                </a:lnTo>
                <a:lnTo>
                  <a:pt x="0" y="62066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558451" y="3395299"/>
            <a:ext cx="3371300" cy="6206649"/>
          </a:xfrm>
          <a:custGeom>
            <a:avLst/>
            <a:gdLst/>
            <a:ahLst/>
            <a:cxnLst/>
            <a:rect l="l" t="t" r="r" b="b"/>
            <a:pathLst>
              <a:path w="3371300" h="6206649">
                <a:moveTo>
                  <a:pt x="0" y="0"/>
                </a:moveTo>
                <a:lnTo>
                  <a:pt x="3371300" y="0"/>
                </a:lnTo>
                <a:lnTo>
                  <a:pt x="3371300" y="6206649"/>
                </a:lnTo>
                <a:lnTo>
                  <a:pt x="0" y="62066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067" r="-60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675761" y="5048250"/>
            <a:ext cx="7314030" cy="318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6"/>
              </a:lnSpc>
            </a:pPr>
            <a:r>
              <a:rPr lang="en-US" sz="454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First time ever!!</a:t>
            </a:r>
          </a:p>
          <a:p>
            <a:pPr algn="ctr">
              <a:lnSpc>
                <a:spcPts val="6356"/>
              </a:lnSpc>
            </a:pPr>
            <a:endParaRPr lang="en-US" sz="4540" b="1">
              <a:solidFill>
                <a:srgbClr val="183146"/>
              </a:solidFill>
              <a:latin typeface="Droid Serif Bold"/>
              <a:ea typeface="Droid Serif Bold"/>
              <a:cs typeface="Droid Serif Bold"/>
              <a:sym typeface="Droid Serif Bold"/>
            </a:endParaRPr>
          </a:p>
          <a:p>
            <a:pPr algn="ctr">
              <a:lnSpc>
                <a:spcPts val="6356"/>
              </a:lnSpc>
            </a:pPr>
            <a:r>
              <a:rPr lang="en-US" sz="4540" b="1">
                <a:solidFill>
                  <a:srgbClr val="A6D1B7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Look up my personal</a:t>
            </a:r>
            <a:r>
              <a:rPr lang="en-US" sz="454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 Game Plan QR code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66043" y="6941712"/>
            <a:ext cx="3862768" cy="4114800"/>
          </a:xfrm>
          <a:custGeom>
            <a:avLst/>
            <a:gdLst/>
            <a:ahLst/>
            <a:cxnLst/>
            <a:rect l="l" t="t" r="r" b="b"/>
            <a:pathLst>
              <a:path w="3862768" h="4114800">
                <a:moveTo>
                  <a:pt x="0" y="0"/>
                </a:moveTo>
                <a:lnTo>
                  <a:pt x="3862768" y="0"/>
                </a:lnTo>
                <a:lnTo>
                  <a:pt x="3862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131556"/>
            <a:ext cx="16230600" cy="4447922"/>
            <a:chOff x="0" y="0"/>
            <a:chExt cx="4274726" cy="11714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171469"/>
            </a:xfrm>
            <a:custGeom>
              <a:avLst/>
              <a:gdLst/>
              <a:ahLst/>
              <a:cxnLst/>
              <a:rect l="l" t="t" r="r" b="b"/>
              <a:pathLst>
                <a:path w="4274726" h="1171469">
                  <a:moveTo>
                    <a:pt x="0" y="0"/>
                  </a:moveTo>
                  <a:lnTo>
                    <a:pt x="4274726" y="0"/>
                  </a:lnTo>
                  <a:lnTo>
                    <a:pt x="4274726" y="1171469"/>
                  </a:lnTo>
                  <a:lnTo>
                    <a:pt x="0" y="117146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1209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487492" y="-915828"/>
            <a:ext cx="2310566" cy="2372854"/>
          </a:xfrm>
          <a:custGeom>
            <a:avLst/>
            <a:gdLst/>
            <a:ahLst/>
            <a:cxnLst/>
            <a:rect l="l" t="t" r="r" b="b"/>
            <a:pathLst>
              <a:path w="2310566" h="2372854">
                <a:moveTo>
                  <a:pt x="0" y="0"/>
                </a:moveTo>
                <a:lnTo>
                  <a:pt x="2310567" y="0"/>
                </a:lnTo>
                <a:lnTo>
                  <a:pt x="2310567" y="2372853"/>
                </a:lnTo>
                <a:lnTo>
                  <a:pt x="0" y="2372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879121" y="2744611"/>
            <a:ext cx="7201168" cy="4797778"/>
          </a:xfrm>
          <a:custGeom>
            <a:avLst/>
            <a:gdLst/>
            <a:ahLst/>
            <a:cxnLst/>
            <a:rect l="l" t="t" r="r" b="b"/>
            <a:pathLst>
              <a:path w="7201168" h="4797778">
                <a:moveTo>
                  <a:pt x="0" y="0"/>
                </a:moveTo>
                <a:lnTo>
                  <a:pt x="7201168" y="0"/>
                </a:lnTo>
                <a:lnTo>
                  <a:pt x="7201168" y="4797778"/>
                </a:lnTo>
                <a:lnTo>
                  <a:pt x="0" y="47977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66438" y="1877603"/>
            <a:ext cx="6200191" cy="406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88"/>
              </a:lnSpc>
            </a:pPr>
            <a:r>
              <a:rPr lang="en-US" sz="9626" i="1">
                <a:solidFill>
                  <a:srgbClr val="183146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Pricing change</a:t>
            </a:r>
          </a:p>
          <a:p>
            <a:pPr algn="ctr">
              <a:lnSpc>
                <a:spcPts val="10588"/>
              </a:lnSpc>
            </a:pPr>
            <a:endParaRPr lang="en-US" sz="9626" i="1">
              <a:solidFill>
                <a:srgbClr val="183146"/>
              </a:solidFill>
              <a:latin typeface="Droid Serif Italics"/>
              <a:ea typeface="Droid Serif Italics"/>
              <a:cs typeface="Droid Serif Italics"/>
              <a:sym typeface="Droid Serif Itali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66043" y="6941712"/>
            <a:ext cx="3862768" cy="4114800"/>
          </a:xfrm>
          <a:custGeom>
            <a:avLst/>
            <a:gdLst/>
            <a:ahLst/>
            <a:cxnLst/>
            <a:rect l="l" t="t" r="r" b="b"/>
            <a:pathLst>
              <a:path w="3862768" h="4114800">
                <a:moveTo>
                  <a:pt x="0" y="0"/>
                </a:moveTo>
                <a:lnTo>
                  <a:pt x="3862768" y="0"/>
                </a:lnTo>
                <a:lnTo>
                  <a:pt x="38627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19175" y="4444391"/>
            <a:ext cx="16230600" cy="4447922"/>
            <a:chOff x="0" y="0"/>
            <a:chExt cx="4274726" cy="11714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1171469"/>
            </a:xfrm>
            <a:custGeom>
              <a:avLst/>
              <a:gdLst/>
              <a:ahLst/>
              <a:cxnLst/>
              <a:rect l="l" t="t" r="r" b="b"/>
              <a:pathLst>
                <a:path w="4274726" h="1171469">
                  <a:moveTo>
                    <a:pt x="0" y="0"/>
                  </a:moveTo>
                  <a:lnTo>
                    <a:pt x="4274726" y="0"/>
                  </a:lnTo>
                  <a:lnTo>
                    <a:pt x="4274726" y="1171469"/>
                  </a:lnTo>
                  <a:lnTo>
                    <a:pt x="0" y="117146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1209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 flipV="1">
            <a:off x="9153525" y="4785595"/>
            <a:ext cx="0" cy="3341632"/>
          </a:xfrm>
          <a:prstGeom prst="line">
            <a:avLst/>
          </a:prstGeom>
          <a:ln w="19050" cap="flat">
            <a:solidFill>
              <a:srgbClr val="C9CBC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87492" y="-915828"/>
            <a:ext cx="2310566" cy="2372854"/>
          </a:xfrm>
          <a:custGeom>
            <a:avLst/>
            <a:gdLst/>
            <a:ahLst/>
            <a:cxnLst/>
            <a:rect l="l" t="t" r="r" b="b"/>
            <a:pathLst>
              <a:path w="2310566" h="2372854">
                <a:moveTo>
                  <a:pt x="0" y="0"/>
                </a:moveTo>
                <a:lnTo>
                  <a:pt x="2310567" y="0"/>
                </a:lnTo>
                <a:lnTo>
                  <a:pt x="2310567" y="2372853"/>
                </a:lnTo>
                <a:lnTo>
                  <a:pt x="0" y="2372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23075" y="6028089"/>
            <a:ext cx="2507038" cy="1551230"/>
          </a:xfrm>
          <a:custGeom>
            <a:avLst/>
            <a:gdLst/>
            <a:ahLst/>
            <a:cxnLst/>
            <a:rect l="l" t="t" r="r" b="b"/>
            <a:pathLst>
              <a:path w="2507038" h="1551230">
                <a:moveTo>
                  <a:pt x="0" y="0"/>
                </a:moveTo>
                <a:lnTo>
                  <a:pt x="2507038" y="0"/>
                </a:lnTo>
                <a:lnTo>
                  <a:pt x="2507038" y="1551230"/>
                </a:lnTo>
                <a:lnTo>
                  <a:pt x="0" y="15512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57557" y="5640120"/>
            <a:ext cx="2287873" cy="1715905"/>
          </a:xfrm>
          <a:custGeom>
            <a:avLst/>
            <a:gdLst/>
            <a:ahLst/>
            <a:cxnLst/>
            <a:rect l="l" t="t" r="r" b="b"/>
            <a:pathLst>
              <a:path w="2287873" h="1715905">
                <a:moveTo>
                  <a:pt x="0" y="0"/>
                </a:moveTo>
                <a:lnTo>
                  <a:pt x="2287873" y="0"/>
                </a:lnTo>
                <a:lnTo>
                  <a:pt x="2287873" y="1715905"/>
                </a:lnTo>
                <a:lnTo>
                  <a:pt x="0" y="17159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964479" y="807787"/>
            <a:ext cx="8339992" cy="219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7750" i="1">
                <a:solidFill>
                  <a:srgbClr val="183146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Questions &amp; </a:t>
            </a:r>
            <a:r>
              <a:rPr lang="en-US" sz="7750" i="1">
                <a:solidFill>
                  <a:srgbClr val="95BFB2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Follow 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26466" y="6265847"/>
            <a:ext cx="2861618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Final bin locations and distribution counts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40730" y="5682009"/>
            <a:ext cx="2861618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Complete list of categories and sub categories (will be in chatter &amp; posted to Hub)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46404" y="925830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0" y="0"/>
                </a:moveTo>
                <a:lnTo>
                  <a:pt x="1892808" y="0"/>
                </a:lnTo>
                <a:lnTo>
                  <a:pt x="18928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7754255" y="-2890520"/>
            <a:ext cx="1892808" cy="4114800"/>
          </a:xfrm>
          <a:custGeom>
            <a:avLst/>
            <a:gdLst/>
            <a:ahLst/>
            <a:cxnLst/>
            <a:rect l="l" t="t" r="r" b="b"/>
            <a:pathLst>
              <a:path w="1892808" h="4114800">
                <a:moveTo>
                  <a:pt x="18928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1892808" y="0"/>
                </a:lnTo>
                <a:lnTo>
                  <a:pt x="189280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6548132"/>
            <a:ext cx="5468710" cy="2485175"/>
            <a:chOff x="0" y="0"/>
            <a:chExt cx="1440319" cy="6545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0319" cy="654532"/>
            </a:xfrm>
            <a:custGeom>
              <a:avLst/>
              <a:gdLst/>
              <a:ahLst/>
              <a:cxnLst/>
              <a:rect l="l" t="t" r="r" b="b"/>
              <a:pathLst>
                <a:path w="1440319" h="654532">
                  <a:moveTo>
                    <a:pt x="14157" y="0"/>
                  </a:moveTo>
                  <a:lnTo>
                    <a:pt x="1426162" y="0"/>
                  </a:lnTo>
                  <a:cubicBezTo>
                    <a:pt x="1433980" y="0"/>
                    <a:pt x="1440319" y="6338"/>
                    <a:pt x="1440319" y="14157"/>
                  </a:cubicBezTo>
                  <a:lnTo>
                    <a:pt x="1440319" y="640375"/>
                  </a:lnTo>
                  <a:cubicBezTo>
                    <a:pt x="1440319" y="648194"/>
                    <a:pt x="1433980" y="654532"/>
                    <a:pt x="1426162" y="654532"/>
                  </a:cubicBezTo>
                  <a:lnTo>
                    <a:pt x="14157" y="654532"/>
                  </a:lnTo>
                  <a:cubicBezTo>
                    <a:pt x="6338" y="654532"/>
                    <a:pt x="0" y="648194"/>
                    <a:pt x="0" y="640375"/>
                  </a:cubicBezTo>
                  <a:lnTo>
                    <a:pt x="0" y="14157"/>
                  </a:lnTo>
                  <a:cubicBezTo>
                    <a:pt x="0" y="6338"/>
                    <a:pt x="6338" y="0"/>
                    <a:pt x="14157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40319" cy="69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815307"/>
            <a:ext cx="5468710" cy="2485175"/>
            <a:chOff x="0" y="0"/>
            <a:chExt cx="1440319" cy="6545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40319" cy="654532"/>
            </a:xfrm>
            <a:custGeom>
              <a:avLst/>
              <a:gdLst/>
              <a:ahLst/>
              <a:cxnLst/>
              <a:rect l="l" t="t" r="r" b="b"/>
              <a:pathLst>
                <a:path w="1440319" h="654532">
                  <a:moveTo>
                    <a:pt x="14157" y="0"/>
                  </a:moveTo>
                  <a:lnTo>
                    <a:pt x="1426162" y="0"/>
                  </a:lnTo>
                  <a:cubicBezTo>
                    <a:pt x="1433980" y="0"/>
                    <a:pt x="1440319" y="6338"/>
                    <a:pt x="1440319" y="14157"/>
                  </a:cubicBezTo>
                  <a:lnTo>
                    <a:pt x="1440319" y="640375"/>
                  </a:lnTo>
                  <a:cubicBezTo>
                    <a:pt x="1440319" y="648194"/>
                    <a:pt x="1433980" y="654532"/>
                    <a:pt x="1426162" y="654532"/>
                  </a:cubicBezTo>
                  <a:lnTo>
                    <a:pt x="14157" y="654532"/>
                  </a:lnTo>
                  <a:cubicBezTo>
                    <a:pt x="6338" y="654532"/>
                    <a:pt x="0" y="648194"/>
                    <a:pt x="0" y="640375"/>
                  </a:cubicBezTo>
                  <a:lnTo>
                    <a:pt x="0" y="14157"/>
                  </a:lnTo>
                  <a:cubicBezTo>
                    <a:pt x="0" y="6338"/>
                    <a:pt x="6338" y="0"/>
                    <a:pt x="14157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40319" cy="69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076689" y="9722472"/>
            <a:ext cx="2742346" cy="2763069"/>
          </a:xfrm>
          <a:custGeom>
            <a:avLst/>
            <a:gdLst/>
            <a:ahLst/>
            <a:cxnLst/>
            <a:rect l="l" t="t" r="r" b="b"/>
            <a:pathLst>
              <a:path w="2742346" h="2763069">
                <a:moveTo>
                  <a:pt x="0" y="0"/>
                </a:moveTo>
                <a:lnTo>
                  <a:pt x="2742346" y="0"/>
                </a:lnTo>
                <a:lnTo>
                  <a:pt x="2742346" y="2763069"/>
                </a:lnTo>
                <a:lnTo>
                  <a:pt x="0" y="2763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783160" y="7729850"/>
            <a:ext cx="7923811" cy="2725495"/>
          </a:xfrm>
          <a:custGeom>
            <a:avLst/>
            <a:gdLst/>
            <a:ahLst/>
            <a:cxnLst/>
            <a:rect l="l" t="t" r="r" b="b"/>
            <a:pathLst>
              <a:path w="7923811" h="2725495">
                <a:moveTo>
                  <a:pt x="0" y="0"/>
                </a:moveTo>
                <a:lnTo>
                  <a:pt x="7923810" y="0"/>
                </a:lnTo>
                <a:lnTo>
                  <a:pt x="7923810" y="2725495"/>
                </a:lnTo>
                <a:lnTo>
                  <a:pt x="0" y="2725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30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33830" y="-700709"/>
            <a:ext cx="2022515" cy="1782341"/>
          </a:xfrm>
          <a:custGeom>
            <a:avLst/>
            <a:gdLst/>
            <a:ahLst/>
            <a:cxnLst/>
            <a:rect l="l" t="t" r="r" b="b"/>
            <a:pathLst>
              <a:path w="2022515" h="1782341">
                <a:moveTo>
                  <a:pt x="0" y="0"/>
                </a:moveTo>
                <a:lnTo>
                  <a:pt x="2022515" y="0"/>
                </a:lnTo>
                <a:lnTo>
                  <a:pt x="2022515" y="1782341"/>
                </a:lnTo>
                <a:lnTo>
                  <a:pt x="0" y="17823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376646" y="3569297"/>
            <a:ext cx="8820806" cy="6266447"/>
          </a:xfrm>
          <a:custGeom>
            <a:avLst/>
            <a:gdLst/>
            <a:ahLst/>
            <a:cxnLst/>
            <a:rect l="l" t="t" r="r" b="b"/>
            <a:pathLst>
              <a:path w="8820806" h="6266447">
                <a:moveTo>
                  <a:pt x="0" y="0"/>
                </a:moveTo>
                <a:lnTo>
                  <a:pt x="8820806" y="0"/>
                </a:lnTo>
                <a:lnTo>
                  <a:pt x="8820806" y="6266448"/>
                </a:lnTo>
                <a:lnTo>
                  <a:pt x="0" y="62664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652279" y="1085850"/>
            <a:ext cx="10983442" cy="219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6"/>
              </a:lnSpc>
            </a:pPr>
            <a:r>
              <a:rPr lang="en-US" sz="7750" i="1">
                <a:solidFill>
                  <a:srgbClr val="183146"/>
                </a:solidFill>
                <a:latin typeface="Droid Serif Italics"/>
                <a:ea typeface="Droid Serif Italics"/>
                <a:cs typeface="Droid Serif Italics"/>
                <a:sym typeface="Droid Serif Italics"/>
              </a:rPr>
              <a:t>Exhibitor Application </a:t>
            </a:r>
            <a:r>
              <a:rPr lang="en-US" sz="7750" b="1">
                <a:solidFill>
                  <a:srgbClr val="95BFB2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Game Plan Sales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62028" y="7241430"/>
            <a:ext cx="2299001" cy="835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Prices are reduced when purchased through exhibitor application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8685" y="7272862"/>
            <a:ext cx="1982890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Game Plan pricing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62028" y="4563745"/>
            <a:ext cx="2299001" cy="111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646464"/>
                </a:solidFill>
                <a:latin typeface="Helios"/>
                <a:ea typeface="Helios"/>
                <a:cs typeface="Helios"/>
                <a:sym typeface="Helios"/>
              </a:rPr>
              <a:t>Exhibitors can add Game Plan categories when they purchase their booth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88685" y="4647684"/>
            <a:ext cx="1982890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183146"/>
                </a:solidFill>
                <a:latin typeface="Droid Serif Bold"/>
                <a:ea typeface="Droid Serif Bold"/>
                <a:cs typeface="Droid Serif Bold"/>
                <a:sym typeface="Droid Serif Bold"/>
              </a:rPr>
              <a:t>Exhibitor application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279</Words>
  <Application>Microsoft Macintosh PowerPoint</Application>
  <PresentationFormat>Custom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Droid Serif Bold</vt:lpstr>
      <vt:lpstr>Helios</vt:lpstr>
      <vt:lpstr>Arial</vt:lpstr>
      <vt:lpstr>Droid Serif Italics</vt:lpstr>
      <vt:lpstr>Droid Serif</vt:lpstr>
      <vt:lpstr>Calibri</vt:lpstr>
      <vt:lpstr>Canva Sans Bold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Plan</dc:title>
  <cp:lastModifiedBy>Elizabeth Kachoris</cp:lastModifiedBy>
  <cp:revision>2</cp:revision>
  <dcterms:created xsi:type="dcterms:W3CDTF">2006-08-16T00:00:00Z</dcterms:created>
  <dcterms:modified xsi:type="dcterms:W3CDTF">2025-04-11T16:25:28Z</dcterms:modified>
  <dc:identifier>DAGkRCffcSc</dc:identifier>
</cp:coreProperties>
</file>